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6"/>
  </p:notesMasterIdLst>
  <p:sldIdLst>
    <p:sldId id="288" r:id="rId2"/>
    <p:sldId id="289" r:id="rId3"/>
    <p:sldId id="471" r:id="rId4"/>
    <p:sldId id="472" r:id="rId5"/>
    <p:sldId id="477" r:id="rId6"/>
    <p:sldId id="478" r:id="rId7"/>
    <p:sldId id="480" r:id="rId8"/>
    <p:sldId id="473" r:id="rId9"/>
    <p:sldId id="479" r:id="rId10"/>
    <p:sldId id="474" r:id="rId11"/>
    <p:sldId id="475" r:id="rId12"/>
    <p:sldId id="476" r:id="rId13"/>
    <p:sldId id="333" r:id="rId14"/>
    <p:sldId id="448" r:id="rId15"/>
  </p:sldIdLst>
  <p:sldSz cx="12192000" cy="6858000"/>
  <p:notesSz cx="6858000" cy="9144000"/>
  <p:defaultTextStyle>
    <a:defPPr>
      <a:defRPr lang="en-S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1446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38" autoAdjust="0"/>
    <p:restoredTop sz="96247" autoAdjust="0"/>
  </p:normalViewPr>
  <p:slideViewPr>
    <p:cSldViewPr snapToGrid="0">
      <p:cViewPr>
        <p:scale>
          <a:sx n="83" d="100"/>
          <a:sy n="83" d="100"/>
        </p:scale>
        <p:origin x="696" y="110"/>
      </p:cViewPr>
      <p:guideLst/>
    </p:cSldViewPr>
  </p:slideViewPr>
  <p:outlineViewPr>
    <p:cViewPr>
      <p:scale>
        <a:sx n="33" d="100"/>
        <a:sy n="33" d="100"/>
      </p:scale>
      <p:origin x="0" y="-3918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978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5B25BD-D011-C749-A66F-D3FE656A4E87}" type="datetimeFigureOut">
              <a:rPr lang="en-SA" smtClean="0"/>
              <a:t>07/10/2024</a:t>
            </a:fld>
            <a:endParaRPr lang="en-S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FFB383-58A9-C64D-A69E-2836A7EFA302}" type="slidenum">
              <a:rPr lang="en-SA" smtClean="0"/>
              <a:t>‹#›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21905764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FFB383-58A9-C64D-A69E-2836A7EFA302}" type="slidenum">
              <a:rPr lang="en-SA" smtClean="0"/>
              <a:t>6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23468964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FFB383-58A9-C64D-A69E-2836A7EFA302}" type="slidenum">
              <a:rPr lang="en-SA" smtClean="0"/>
              <a:t>7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18952997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sv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7EB4B7-7FA0-0C8F-64C1-7C31E64786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5000" y="1122363"/>
            <a:ext cx="9144000" cy="2387600"/>
          </a:xfrm>
        </p:spPr>
        <p:txBody>
          <a:bodyPr anchor="b"/>
          <a:lstStyle>
            <a:lvl1pPr algn="l" rtl="1">
              <a:defRPr sz="6000" b="1" i="0">
                <a:solidFill>
                  <a:schemeClr val="bg1"/>
                </a:solidFill>
                <a:latin typeface="☞DIODRUM ARABIC" pitchFamily="2" charset="-78"/>
                <a:cs typeface="☞DIODRUM ARABIC" pitchFamily="2" charset="-78"/>
              </a:defRPr>
            </a:lvl1pPr>
          </a:lstStyle>
          <a:p>
            <a:r>
              <a:rPr lang="en-US" dirty="0"/>
              <a:t>Click to edit Master title style</a:t>
            </a:r>
            <a:endParaRPr lang="en-S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67D845-EC11-930C-611D-3B37E4F48C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5000" y="3602038"/>
            <a:ext cx="9144000" cy="1655762"/>
          </a:xfrm>
        </p:spPr>
        <p:txBody>
          <a:bodyPr>
            <a:normAutofit/>
          </a:bodyPr>
          <a:lstStyle>
            <a:lvl1pPr marL="0" indent="0" algn="l" rtl="1">
              <a:buNone/>
              <a:defRPr sz="2800" b="1" i="0">
                <a:solidFill>
                  <a:schemeClr val="accent6"/>
                </a:solidFill>
                <a:latin typeface="☞DIODRUM ARABIC" pitchFamily="2" charset="-78"/>
                <a:cs typeface="☞DIODRUM ARABIC" pitchFamily="2" charset="-7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SA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8EA16C7A-1962-6E85-C43F-AF6235C544D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635000" y="5534025"/>
            <a:ext cx="1574800" cy="54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4231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 - englis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E48AD8-C9D2-FA24-C8E9-CA2BB23954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 algn="l" rtl="0">
              <a:defRPr sz="2000">
                <a:latin typeface="DIN Next LT Arabic" panose="020B0503020203050203" pitchFamily="34" charset="-78"/>
                <a:cs typeface="DIN Next LT Arabic" panose="020B0503020203050203" pitchFamily="34" charset="-78"/>
              </a:defRPr>
            </a:lvl1pPr>
            <a:lvl2pPr algn="l" rtl="0">
              <a:defRPr sz="2000">
                <a:latin typeface="DIN Next LT Arabic" panose="020B0503020203050203" pitchFamily="34" charset="-78"/>
                <a:cs typeface="DIN Next LT Arabic" panose="020B0503020203050203" pitchFamily="34" charset="-78"/>
              </a:defRPr>
            </a:lvl2pPr>
            <a:lvl3pPr algn="l" rtl="0">
              <a:defRPr sz="2000">
                <a:latin typeface="DIN Next LT Arabic" panose="020B0503020203050203" pitchFamily="34" charset="-78"/>
                <a:cs typeface="DIN Next LT Arabic" panose="020B0503020203050203" pitchFamily="34" charset="-78"/>
              </a:defRPr>
            </a:lvl3pPr>
            <a:lvl4pPr algn="l" rtl="0">
              <a:defRPr sz="2000">
                <a:latin typeface="DIN Next LT Arabic" panose="020B0503020203050203" pitchFamily="34" charset="-78"/>
                <a:cs typeface="DIN Next LT Arabic" panose="020B0503020203050203" pitchFamily="34" charset="-78"/>
              </a:defRPr>
            </a:lvl4pPr>
            <a:lvl5pPr algn="l" rtl="0">
              <a:defRPr sz="2000">
                <a:latin typeface="DIN Next LT Arabic" panose="020B0503020203050203" pitchFamily="34" charset="-78"/>
                <a:cs typeface="DIN Next LT Arabic" panose="020B0503020203050203" pitchFamily="34" charset="-78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S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191BB4-F4A8-8D69-FA51-9D6872685C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7584"/>
            <a:ext cx="10077028" cy="1325563"/>
          </a:xfrm>
        </p:spPr>
        <p:txBody>
          <a:bodyPr>
            <a:normAutofit/>
          </a:bodyPr>
          <a:lstStyle>
            <a:lvl1pPr algn="l" rtl="0">
              <a:defRPr sz="4000" b="1" i="0">
                <a:solidFill>
                  <a:schemeClr val="tx2"/>
                </a:solidFill>
                <a:latin typeface="DIN Next LT Arabic" panose="020B0503020203050203" pitchFamily="34" charset="-78"/>
                <a:cs typeface="DIN Next LT Arabic" panose="020B0503020203050203" pitchFamily="34" charset="-78"/>
              </a:defRPr>
            </a:lvl1pPr>
          </a:lstStyle>
          <a:p>
            <a:r>
              <a:rPr lang="en-US" dirty="0"/>
              <a:t>Click to edit Master title style</a:t>
            </a:r>
            <a:endParaRPr lang="en-S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EF6E1C-6ED3-B61D-C368-86FC9121F9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 algn="l">
              <a:defRPr/>
            </a:lvl1pPr>
          </a:lstStyle>
          <a:p>
            <a:fld id="{C023BEC7-6943-1C49-BF61-63E279F16A9B}" type="slidenum">
              <a:rPr lang="en-SA" smtClean="0"/>
              <a:pPr/>
              <a:t>‹#›</a:t>
            </a:fld>
            <a:endParaRPr lang="en-SA"/>
          </a:p>
        </p:txBody>
      </p:sp>
      <p:grpSp>
        <p:nvGrpSpPr>
          <p:cNvPr id="16" name="Graphic 7">
            <a:extLst>
              <a:ext uri="{FF2B5EF4-FFF2-40B4-BE49-F238E27FC236}">
                <a16:creationId xmlns:a16="http://schemas.microsoft.com/office/drawing/2014/main" id="{F2E43B84-2D84-30F2-A668-37784574C350}"/>
              </a:ext>
            </a:extLst>
          </p:cNvPr>
          <p:cNvGrpSpPr/>
          <p:nvPr userDrawn="1"/>
        </p:nvGrpSpPr>
        <p:grpSpPr>
          <a:xfrm rot="5400000" flipH="1">
            <a:off x="10943189" y="-419536"/>
            <a:ext cx="1402621" cy="1883903"/>
            <a:chOff x="4981317" y="1951545"/>
            <a:chExt cx="956748" cy="1285037"/>
          </a:xfrm>
          <a:noFill/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78599859-2CD7-6174-A41B-C94E2725E892}"/>
                </a:ext>
              </a:extLst>
            </p:cNvPr>
            <p:cNvSpPr/>
            <p:nvPr/>
          </p:nvSpPr>
          <p:spPr>
            <a:xfrm>
              <a:off x="5440734" y="2043545"/>
              <a:ext cx="492733" cy="569202"/>
            </a:xfrm>
            <a:custGeom>
              <a:avLst/>
              <a:gdLst>
                <a:gd name="connsiteX0" fmla="*/ 298180 w 298179"/>
                <a:gd name="connsiteY0" fmla="*/ 0 h 344455"/>
                <a:gd name="connsiteX1" fmla="*/ 0 w 298179"/>
                <a:gd name="connsiteY1" fmla="*/ 172275 h 344455"/>
                <a:gd name="connsiteX2" fmla="*/ 298180 w 298179"/>
                <a:gd name="connsiteY2" fmla="*/ 344455 h 344455"/>
                <a:gd name="connsiteX3" fmla="*/ 298180 w 298179"/>
                <a:gd name="connsiteY3" fmla="*/ 0 h 344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8179" h="344455">
                  <a:moveTo>
                    <a:pt x="298180" y="0"/>
                  </a:moveTo>
                  <a:lnTo>
                    <a:pt x="0" y="172275"/>
                  </a:lnTo>
                  <a:lnTo>
                    <a:pt x="298180" y="344455"/>
                  </a:lnTo>
                  <a:lnTo>
                    <a:pt x="298180" y="0"/>
                  </a:lnTo>
                  <a:close/>
                </a:path>
              </a:pathLst>
            </a:custGeom>
            <a:noFill/>
            <a:ln w="15875" cap="flat">
              <a:solidFill>
                <a:srgbClr val="00AE8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SA" dirty="0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EE40EE69-B968-F6BF-67B2-237CBE40A455}"/>
                </a:ext>
              </a:extLst>
            </p:cNvPr>
            <p:cNvSpPr/>
            <p:nvPr/>
          </p:nvSpPr>
          <p:spPr>
            <a:xfrm>
              <a:off x="5606294" y="2853257"/>
              <a:ext cx="331771" cy="383325"/>
            </a:xfrm>
            <a:custGeom>
              <a:avLst/>
              <a:gdLst>
                <a:gd name="connsiteX0" fmla="*/ 0 w 247910"/>
                <a:gd name="connsiteY0" fmla="*/ 143287 h 286433"/>
                <a:gd name="connsiteX1" fmla="*/ 247910 w 247910"/>
                <a:gd name="connsiteY1" fmla="*/ 286433 h 286433"/>
                <a:gd name="connsiteX2" fmla="*/ 247910 w 247910"/>
                <a:gd name="connsiteY2" fmla="*/ 0 h 286433"/>
                <a:gd name="connsiteX3" fmla="*/ 0 w 247910"/>
                <a:gd name="connsiteY3" fmla="*/ 143287 h 286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7910" h="286433">
                  <a:moveTo>
                    <a:pt x="0" y="143287"/>
                  </a:moveTo>
                  <a:lnTo>
                    <a:pt x="247910" y="286433"/>
                  </a:lnTo>
                  <a:lnTo>
                    <a:pt x="247910" y="0"/>
                  </a:lnTo>
                  <a:lnTo>
                    <a:pt x="0" y="143287"/>
                  </a:lnTo>
                  <a:close/>
                </a:path>
              </a:pathLst>
            </a:custGeom>
            <a:noFill/>
            <a:ln w="15875" cap="flat">
              <a:solidFill>
                <a:srgbClr val="6ABF4B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SA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DA489234-BFC9-CB3C-593C-82211A19F1C5}"/>
                </a:ext>
              </a:extLst>
            </p:cNvPr>
            <p:cNvSpPr/>
            <p:nvPr/>
          </p:nvSpPr>
          <p:spPr>
            <a:xfrm>
              <a:off x="4981317" y="1951545"/>
              <a:ext cx="495369" cy="429236"/>
            </a:xfrm>
            <a:custGeom>
              <a:avLst/>
              <a:gdLst>
                <a:gd name="connsiteX0" fmla="*/ 0 w 267791"/>
                <a:gd name="connsiteY0" fmla="*/ 0 h 232040"/>
                <a:gd name="connsiteX1" fmla="*/ 133943 w 267791"/>
                <a:gd name="connsiteY1" fmla="*/ 232041 h 232040"/>
                <a:gd name="connsiteX2" fmla="*/ 267792 w 267791"/>
                <a:gd name="connsiteY2" fmla="*/ 0 h 232040"/>
                <a:gd name="connsiteX3" fmla="*/ 0 w 267791"/>
                <a:gd name="connsiteY3" fmla="*/ 0 h 232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791" h="232040">
                  <a:moveTo>
                    <a:pt x="0" y="0"/>
                  </a:moveTo>
                  <a:lnTo>
                    <a:pt x="133943" y="232041"/>
                  </a:lnTo>
                  <a:lnTo>
                    <a:pt x="267792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5875" cap="flat">
              <a:solidFill>
                <a:srgbClr val="00C1DE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SA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EF6D138-1ECC-ED62-75FE-7EAF1662DDBD}"/>
                </a:ext>
              </a:extLst>
            </p:cNvPr>
            <p:cNvSpPr/>
            <p:nvPr/>
          </p:nvSpPr>
          <p:spPr>
            <a:xfrm>
              <a:off x="5411673" y="2514852"/>
              <a:ext cx="372226" cy="429847"/>
            </a:xfrm>
            <a:custGeom>
              <a:avLst/>
              <a:gdLst>
                <a:gd name="connsiteX0" fmla="*/ 0 w 201221"/>
                <a:gd name="connsiteY0" fmla="*/ 0 h 232370"/>
                <a:gd name="connsiteX1" fmla="*/ 0 w 201221"/>
                <a:gd name="connsiteY1" fmla="*/ 232371 h 232370"/>
                <a:gd name="connsiteX2" fmla="*/ 201221 w 201221"/>
                <a:gd name="connsiteY2" fmla="*/ 116185 h 232370"/>
                <a:gd name="connsiteX3" fmla="*/ 0 w 201221"/>
                <a:gd name="connsiteY3" fmla="*/ 0 h 232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1221" h="232370">
                  <a:moveTo>
                    <a:pt x="0" y="0"/>
                  </a:moveTo>
                  <a:lnTo>
                    <a:pt x="0" y="232371"/>
                  </a:lnTo>
                  <a:lnTo>
                    <a:pt x="201221" y="116185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5875" cap="flat">
              <a:solidFill>
                <a:srgbClr val="00AE8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SA"/>
            </a:p>
          </p:txBody>
        </p:sp>
      </p:grpSp>
    </p:spTree>
    <p:extLst>
      <p:ext uri="{BB962C8B-B14F-4D97-AF65-F5344CB8AC3E}">
        <p14:creationId xmlns:p14="http://schemas.microsoft.com/office/powerpoint/2010/main" val="18518574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914BA-EACF-3B19-3425-68BE423DB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7118" y="1044364"/>
            <a:ext cx="5220332" cy="2852737"/>
          </a:xfrm>
        </p:spPr>
        <p:txBody>
          <a:bodyPr anchor="b"/>
          <a:lstStyle>
            <a:lvl1pPr algn="r" rtl="1">
              <a:defRPr sz="6000" b="1" i="0">
                <a:solidFill>
                  <a:schemeClr val="bg1"/>
                </a:solidFill>
                <a:latin typeface="DIN Next LT Arabic" panose="020B0503020203050203" pitchFamily="34" charset="-78"/>
                <a:cs typeface="DIN Next LT Arabic" panose="020B0503020203050203" pitchFamily="34" charset="-78"/>
              </a:defRPr>
            </a:lvl1pPr>
          </a:lstStyle>
          <a:p>
            <a:r>
              <a:rPr lang="en-US" dirty="0"/>
              <a:t>Click to edit Master title style</a:t>
            </a:r>
            <a:endParaRPr lang="en-S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B0054B-1A88-E1CD-4AD5-C59855C6FD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0" y="3944370"/>
            <a:ext cx="5251450" cy="1500187"/>
          </a:xfrm>
        </p:spPr>
        <p:txBody>
          <a:bodyPr/>
          <a:lstStyle>
            <a:lvl1pPr marL="0" indent="0" algn="r" rtl="1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0246CB-F50F-31A6-9386-638228D6C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S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06F1E6-449F-D12E-0052-B87C38AE02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5F59D5-C9DE-3DDA-1962-A8DCB7A24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3BEC7-6943-1C49-BF61-63E279F16A9B}" type="slidenum">
              <a:rPr lang="en-SA" smtClean="0"/>
              <a:t>‹#›</a:t>
            </a:fld>
            <a:endParaRPr lang="en-SA"/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B76915A9-4377-808A-54D0-521582B52101}"/>
              </a:ext>
            </a:extLst>
          </p:cNvPr>
          <p:cNvSpPr/>
          <p:nvPr userDrawn="1"/>
        </p:nvSpPr>
        <p:spPr>
          <a:xfrm>
            <a:off x="0" y="522556"/>
            <a:ext cx="5461686" cy="6335446"/>
          </a:xfrm>
          <a:custGeom>
            <a:avLst/>
            <a:gdLst>
              <a:gd name="connsiteX0" fmla="*/ 0 w 5125640"/>
              <a:gd name="connsiteY0" fmla="*/ 0 h 5945639"/>
              <a:gd name="connsiteX1" fmla="*/ 5125640 w 5125640"/>
              <a:gd name="connsiteY1" fmla="*/ 1365881 h 5945639"/>
              <a:gd name="connsiteX2" fmla="*/ 5125640 w 5125640"/>
              <a:gd name="connsiteY2" fmla="*/ 5945639 h 5945639"/>
              <a:gd name="connsiteX3" fmla="*/ 0 w 5125640"/>
              <a:gd name="connsiteY3" fmla="*/ 5945639 h 5945639"/>
              <a:gd name="connsiteX4" fmla="*/ 0 w 5125640"/>
              <a:gd name="connsiteY4" fmla="*/ 0 h 5945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25640" h="5945639">
                <a:moveTo>
                  <a:pt x="0" y="0"/>
                </a:moveTo>
                <a:lnTo>
                  <a:pt x="5125640" y="1365881"/>
                </a:lnTo>
                <a:lnTo>
                  <a:pt x="5125640" y="5945639"/>
                </a:lnTo>
                <a:lnTo>
                  <a:pt x="0" y="5945639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SA" dirty="0"/>
          </a:p>
        </p:txBody>
      </p:sp>
      <p:grpSp>
        <p:nvGrpSpPr>
          <p:cNvPr id="11" name="Graphic 7">
            <a:extLst>
              <a:ext uri="{FF2B5EF4-FFF2-40B4-BE49-F238E27FC236}">
                <a16:creationId xmlns:a16="http://schemas.microsoft.com/office/drawing/2014/main" id="{A4DC2E34-A944-6FE2-AEA3-19F2F1419F25}"/>
              </a:ext>
            </a:extLst>
          </p:cNvPr>
          <p:cNvGrpSpPr/>
          <p:nvPr/>
        </p:nvGrpSpPr>
        <p:grpSpPr>
          <a:xfrm>
            <a:off x="4198798" y="1308665"/>
            <a:ext cx="1660717" cy="2230560"/>
            <a:chOff x="4981318" y="1951546"/>
            <a:chExt cx="956747" cy="1285036"/>
          </a:xfrm>
          <a:noFill/>
        </p:grpSpPr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6DB00CAD-0D14-C181-E59D-DE7BBFDBA37E}"/>
                </a:ext>
              </a:extLst>
            </p:cNvPr>
            <p:cNvSpPr/>
            <p:nvPr/>
          </p:nvSpPr>
          <p:spPr>
            <a:xfrm>
              <a:off x="5440734" y="2043545"/>
              <a:ext cx="492733" cy="569202"/>
            </a:xfrm>
            <a:custGeom>
              <a:avLst/>
              <a:gdLst>
                <a:gd name="connsiteX0" fmla="*/ 298180 w 298179"/>
                <a:gd name="connsiteY0" fmla="*/ 0 h 344455"/>
                <a:gd name="connsiteX1" fmla="*/ 0 w 298179"/>
                <a:gd name="connsiteY1" fmla="*/ 172275 h 344455"/>
                <a:gd name="connsiteX2" fmla="*/ 298180 w 298179"/>
                <a:gd name="connsiteY2" fmla="*/ 344455 h 344455"/>
                <a:gd name="connsiteX3" fmla="*/ 298180 w 298179"/>
                <a:gd name="connsiteY3" fmla="*/ 0 h 344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8179" h="344455">
                  <a:moveTo>
                    <a:pt x="298180" y="0"/>
                  </a:moveTo>
                  <a:lnTo>
                    <a:pt x="0" y="172275"/>
                  </a:lnTo>
                  <a:lnTo>
                    <a:pt x="298180" y="344455"/>
                  </a:lnTo>
                  <a:lnTo>
                    <a:pt x="298180" y="0"/>
                  </a:lnTo>
                  <a:close/>
                </a:path>
              </a:pathLst>
            </a:custGeom>
            <a:noFill/>
            <a:ln w="15875" cap="flat">
              <a:solidFill>
                <a:srgbClr val="00AE8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SA" dirty="0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DDFD0747-3368-DD28-A6DD-DDE341467BBE}"/>
                </a:ext>
              </a:extLst>
            </p:cNvPr>
            <p:cNvSpPr/>
            <p:nvPr/>
          </p:nvSpPr>
          <p:spPr>
            <a:xfrm>
              <a:off x="5606294" y="2853257"/>
              <a:ext cx="331771" cy="383325"/>
            </a:xfrm>
            <a:custGeom>
              <a:avLst/>
              <a:gdLst>
                <a:gd name="connsiteX0" fmla="*/ 0 w 247910"/>
                <a:gd name="connsiteY0" fmla="*/ 143287 h 286433"/>
                <a:gd name="connsiteX1" fmla="*/ 247910 w 247910"/>
                <a:gd name="connsiteY1" fmla="*/ 286433 h 286433"/>
                <a:gd name="connsiteX2" fmla="*/ 247910 w 247910"/>
                <a:gd name="connsiteY2" fmla="*/ 0 h 286433"/>
                <a:gd name="connsiteX3" fmla="*/ 0 w 247910"/>
                <a:gd name="connsiteY3" fmla="*/ 143287 h 286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7910" h="286433">
                  <a:moveTo>
                    <a:pt x="0" y="143287"/>
                  </a:moveTo>
                  <a:lnTo>
                    <a:pt x="247910" y="286433"/>
                  </a:lnTo>
                  <a:lnTo>
                    <a:pt x="247910" y="0"/>
                  </a:lnTo>
                  <a:lnTo>
                    <a:pt x="0" y="143287"/>
                  </a:lnTo>
                  <a:close/>
                </a:path>
              </a:pathLst>
            </a:custGeom>
            <a:noFill/>
            <a:ln w="15875" cap="flat">
              <a:solidFill>
                <a:srgbClr val="6ABF4B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SA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DB6D4AF0-F588-2503-6294-E327282A9C32}"/>
                </a:ext>
              </a:extLst>
            </p:cNvPr>
            <p:cNvSpPr/>
            <p:nvPr/>
          </p:nvSpPr>
          <p:spPr>
            <a:xfrm>
              <a:off x="4981318" y="1951546"/>
              <a:ext cx="495369" cy="429236"/>
            </a:xfrm>
            <a:custGeom>
              <a:avLst/>
              <a:gdLst>
                <a:gd name="connsiteX0" fmla="*/ 0 w 267791"/>
                <a:gd name="connsiteY0" fmla="*/ 0 h 232040"/>
                <a:gd name="connsiteX1" fmla="*/ 133943 w 267791"/>
                <a:gd name="connsiteY1" fmla="*/ 232041 h 232040"/>
                <a:gd name="connsiteX2" fmla="*/ 267792 w 267791"/>
                <a:gd name="connsiteY2" fmla="*/ 0 h 232040"/>
                <a:gd name="connsiteX3" fmla="*/ 0 w 267791"/>
                <a:gd name="connsiteY3" fmla="*/ 0 h 232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791" h="232040">
                  <a:moveTo>
                    <a:pt x="0" y="0"/>
                  </a:moveTo>
                  <a:lnTo>
                    <a:pt x="133943" y="232041"/>
                  </a:lnTo>
                  <a:lnTo>
                    <a:pt x="267792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5875" cap="flat">
              <a:solidFill>
                <a:srgbClr val="00C1DE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SA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7D30CEE8-484E-7E2B-DCF0-6F23BAE5608C}"/>
                </a:ext>
              </a:extLst>
            </p:cNvPr>
            <p:cNvSpPr/>
            <p:nvPr/>
          </p:nvSpPr>
          <p:spPr>
            <a:xfrm>
              <a:off x="5411673" y="2514852"/>
              <a:ext cx="372226" cy="429847"/>
            </a:xfrm>
            <a:custGeom>
              <a:avLst/>
              <a:gdLst>
                <a:gd name="connsiteX0" fmla="*/ 0 w 201221"/>
                <a:gd name="connsiteY0" fmla="*/ 0 h 232370"/>
                <a:gd name="connsiteX1" fmla="*/ 0 w 201221"/>
                <a:gd name="connsiteY1" fmla="*/ 232371 h 232370"/>
                <a:gd name="connsiteX2" fmla="*/ 201221 w 201221"/>
                <a:gd name="connsiteY2" fmla="*/ 116185 h 232370"/>
                <a:gd name="connsiteX3" fmla="*/ 0 w 201221"/>
                <a:gd name="connsiteY3" fmla="*/ 0 h 232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1221" h="232370">
                  <a:moveTo>
                    <a:pt x="0" y="0"/>
                  </a:moveTo>
                  <a:lnTo>
                    <a:pt x="0" y="232371"/>
                  </a:lnTo>
                  <a:lnTo>
                    <a:pt x="201221" y="116185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5875" cap="flat">
              <a:solidFill>
                <a:srgbClr val="00AE8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SA"/>
            </a:p>
          </p:txBody>
        </p:sp>
      </p:grpSp>
    </p:spTree>
    <p:extLst>
      <p:ext uri="{BB962C8B-B14F-4D97-AF65-F5344CB8AC3E}">
        <p14:creationId xmlns:p14="http://schemas.microsoft.com/office/powerpoint/2010/main" val="27620149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Questions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914BA-EACF-3B19-3425-68BE423DB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7118" y="1044364"/>
            <a:ext cx="5220332" cy="2852737"/>
          </a:xfrm>
        </p:spPr>
        <p:txBody>
          <a:bodyPr anchor="b"/>
          <a:lstStyle>
            <a:lvl1pPr algn="r" rtl="1">
              <a:defRPr sz="6000" b="1" i="0">
                <a:solidFill>
                  <a:schemeClr val="bg1"/>
                </a:solidFill>
                <a:latin typeface="DIN Next LT Arabic" panose="020B0503020203050203" pitchFamily="34" charset="-78"/>
                <a:cs typeface="DIN Next LT Arabic" panose="020B0503020203050203" pitchFamily="34" charset="-78"/>
              </a:defRPr>
            </a:lvl1pPr>
          </a:lstStyle>
          <a:p>
            <a:r>
              <a:rPr lang="en-US" dirty="0"/>
              <a:t>Click to edit Master title style</a:t>
            </a:r>
            <a:endParaRPr lang="en-S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B0054B-1A88-E1CD-4AD5-C59855C6FD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0" y="3944370"/>
            <a:ext cx="5251450" cy="1500187"/>
          </a:xfrm>
        </p:spPr>
        <p:txBody>
          <a:bodyPr/>
          <a:lstStyle>
            <a:lvl1pPr marL="0" indent="0" algn="r" rtl="1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0246CB-F50F-31A6-9386-638228D6C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S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06F1E6-449F-D12E-0052-B87C38AE02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5F59D5-C9DE-3DDA-1962-A8DCB7A24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3BEC7-6943-1C49-BF61-63E279F16A9B}" type="slidenum">
              <a:rPr lang="en-SA" smtClean="0"/>
              <a:t>‹#›</a:t>
            </a:fld>
            <a:endParaRPr lang="en-SA"/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B76915A9-4377-808A-54D0-521582B52101}"/>
              </a:ext>
            </a:extLst>
          </p:cNvPr>
          <p:cNvSpPr/>
          <p:nvPr userDrawn="1"/>
        </p:nvSpPr>
        <p:spPr>
          <a:xfrm>
            <a:off x="0" y="522556"/>
            <a:ext cx="5461686" cy="6335446"/>
          </a:xfrm>
          <a:custGeom>
            <a:avLst/>
            <a:gdLst>
              <a:gd name="connsiteX0" fmla="*/ 0 w 5125640"/>
              <a:gd name="connsiteY0" fmla="*/ 0 h 5945639"/>
              <a:gd name="connsiteX1" fmla="*/ 5125640 w 5125640"/>
              <a:gd name="connsiteY1" fmla="*/ 1365881 h 5945639"/>
              <a:gd name="connsiteX2" fmla="*/ 5125640 w 5125640"/>
              <a:gd name="connsiteY2" fmla="*/ 5945639 h 5945639"/>
              <a:gd name="connsiteX3" fmla="*/ 0 w 5125640"/>
              <a:gd name="connsiteY3" fmla="*/ 5945639 h 5945639"/>
              <a:gd name="connsiteX4" fmla="*/ 0 w 5125640"/>
              <a:gd name="connsiteY4" fmla="*/ 0 h 5945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25640" h="5945639">
                <a:moveTo>
                  <a:pt x="0" y="0"/>
                </a:moveTo>
                <a:lnTo>
                  <a:pt x="5125640" y="1365881"/>
                </a:lnTo>
                <a:lnTo>
                  <a:pt x="5125640" y="5945639"/>
                </a:lnTo>
                <a:lnTo>
                  <a:pt x="0" y="5945639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SA" dirty="0"/>
          </a:p>
        </p:txBody>
      </p:sp>
      <p:grpSp>
        <p:nvGrpSpPr>
          <p:cNvPr id="11" name="Graphic 7">
            <a:extLst>
              <a:ext uri="{FF2B5EF4-FFF2-40B4-BE49-F238E27FC236}">
                <a16:creationId xmlns:a16="http://schemas.microsoft.com/office/drawing/2014/main" id="{A4DC2E34-A944-6FE2-AEA3-19F2F1419F25}"/>
              </a:ext>
            </a:extLst>
          </p:cNvPr>
          <p:cNvGrpSpPr/>
          <p:nvPr/>
        </p:nvGrpSpPr>
        <p:grpSpPr>
          <a:xfrm>
            <a:off x="4198798" y="1308665"/>
            <a:ext cx="1660717" cy="2230560"/>
            <a:chOff x="4981318" y="1951546"/>
            <a:chExt cx="956747" cy="1285036"/>
          </a:xfrm>
          <a:noFill/>
        </p:grpSpPr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6DB00CAD-0D14-C181-E59D-DE7BBFDBA37E}"/>
                </a:ext>
              </a:extLst>
            </p:cNvPr>
            <p:cNvSpPr/>
            <p:nvPr/>
          </p:nvSpPr>
          <p:spPr>
            <a:xfrm>
              <a:off x="5440734" y="2043545"/>
              <a:ext cx="492733" cy="569202"/>
            </a:xfrm>
            <a:custGeom>
              <a:avLst/>
              <a:gdLst>
                <a:gd name="connsiteX0" fmla="*/ 298180 w 298179"/>
                <a:gd name="connsiteY0" fmla="*/ 0 h 344455"/>
                <a:gd name="connsiteX1" fmla="*/ 0 w 298179"/>
                <a:gd name="connsiteY1" fmla="*/ 172275 h 344455"/>
                <a:gd name="connsiteX2" fmla="*/ 298180 w 298179"/>
                <a:gd name="connsiteY2" fmla="*/ 344455 h 344455"/>
                <a:gd name="connsiteX3" fmla="*/ 298180 w 298179"/>
                <a:gd name="connsiteY3" fmla="*/ 0 h 344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8179" h="344455">
                  <a:moveTo>
                    <a:pt x="298180" y="0"/>
                  </a:moveTo>
                  <a:lnTo>
                    <a:pt x="0" y="172275"/>
                  </a:lnTo>
                  <a:lnTo>
                    <a:pt x="298180" y="344455"/>
                  </a:lnTo>
                  <a:lnTo>
                    <a:pt x="298180" y="0"/>
                  </a:lnTo>
                  <a:close/>
                </a:path>
              </a:pathLst>
            </a:custGeom>
            <a:noFill/>
            <a:ln w="15875" cap="flat">
              <a:solidFill>
                <a:srgbClr val="00AE8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SA" dirty="0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DDFD0747-3368-DD28-A6DD-DDE341467BBE}"/>
                </a:ext>
              </a:extLst>
            </p:cNvPr>
            <p:cNvSpPr/>
            <p:nvPr/>
          </p:nvSpPr>
          <p:spPr>
            <a:xfrm>
              <a:off x="5606294" y="2853257"/>
              <a:ext cx="331771" cy="383325"/>
            </a:xfrm>
            <a:custGeom>
              <a:avLst/>
              <a:gdLst>
                <a:gd name="connsiteX0" fmla="*/ 0 w 247910"/>
                <a:gd name="connsiteY0" fmla="*/ 143287 h 286433"/>
                <a:gd name="connsiteX1" fmla="*/ 247910 w 247910"/>
                <a:gd name="connsiteY1" fmla="*/ 286433 h 286433"/>
                <a:gd name="connsiteX2" fmla="*/ 247910 w 247910"/>
                <a:gd name="connsiteY2" fmla="*/ 0 h 286433"/>
                <a:gd name="connsiteX3" fmla="*/ 0 w 247910"/>
                <a:gd name="connsiteY3" fmla="*/ 143287 h 286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7910" h="286433">
                  <a:moveTo>
                    <a:pt x="0" y="143287"/>
                  </a:moveTo>
                  <a:lnTo>
                    <a:pt x="247910" y="286433"/>
                  </a:lnTo>
                  <a:lnTo>
                    <a:pt x="247910" y="0"/>
                  </a:lnTo>
                  <a:lnTo>
                    <a:pt x="0" y="143287"/>
                  </a:lnTo>
                  <a:close/>
                </a:path>
              </a:pathLst>
            </a:custGeom>
            <a:noFill/>
            <a:ln w="15875" cap="flat">
              <a:solidFill>
                <a:srgbClr val="6ABF4B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SA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DB6D4AF0-F588-2503-6294-E327282A9C32}"/>
                </a:ext>
              </a:extLst>
            </p:cNvPr>
            <p:cNvSpPr/>
            <p:nvPr/>
          </p:nvSpPr>
          <p:spPr>
            <a:xfrm>
              <a:off x="4981318" y="1951546"/>
              <a:ext cx="495369" cy="429236"/>
            </a:xfrm>
            <a:custGeom>
              <a:avLst/>
              <a:gdLst>
                <a:gd name="connsiteX0" fmla="*/ 0 w 267791"/>
                <a:gd name="connsiteY0" fmla="*/ 0 h 232040"/>
                <a:gd name="connsiteX1" fmla="*/ 133943 w 267791"/>
                <a:gd name="connsiteY1" fmla="*/ 232041 h 232040"/>
                <a:gd name="connsiteX2" fmla="*/ 267792 w 267791"/>
                <a:gd name="connsiteY2" fmla="*/ 0 h 232040"/>
                <a:gd name="connsiteX3" fmla="*/ 0 w 267791"/>
                <a:gd name="connsiteY3" fmla="*/ 0 h 232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791" h="232040">
                  <a:moveTo>
                    <a:pt x="0" y="0"/>
                  </a:moveTo>
                  <a:lnTo>
                    <a:pt x="133943" y="232041"/>
                  </a:lnTo>
                  <a:lnTo>
                    <a:pt x="267792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5875" cap="flat">
              <a:solidFill>
                <a:srgbClr val="00C1DE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SA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7D30CEE8-484E-7E2B-DCF0-6F23BAE5608C}"/>
                </a:ext>
              </a:extLst>
            </p:cNvPr>
            <p:cNvSpPr/>
            <p:nvPr/>
          </p:nvSpPr>
          <p:spPr>
            <a:xfrm>
              <a:off x="5411673" y="2514852"/>
              <a:ext cx="372226" cy="429847"/>
            </a:xfrm>
            <a:custGeom>
              <a:avLst/>
              <a:gdLst>
                <a:gd name="connsiteX0" fmla="*/ 0 w 201221"/>
                <a:gd name="connsiteY0" fmla="*/ 0 h 232370"/>
                <a:gd name="connsiteX1" fmla="*/ 0 w 201221"/>
                <a:gd name="connsiteY1" fmla="*/ 232371 h 232370"/>
                <a:gd name="connsiteX2" fmla="*/ 201221 w 201221"/>
                <a:gd name="connsiteY2" fmla="*/ 116185 h 232370"/>
                <a:gd name="connsiteX3" fmla="*/ 0 w 201221"/>
                <a:gd name="connsiteY3" fmla="*/ 0 h 232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1221" h="232370">
                  <a:moveTo>
                    <a:pt x="0" y="0"/>
                  </a:moveTo>
                  <a:lnTo>
                    <a:pt x="0" y="232371"/>
                  </a:lnTo>
                  <a:lnTo>
                    <a:pt x="201221" y="116185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5875" cap="flat">
              <a:solidFill>
                <a:srgbClr val="00AE8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SA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169389BC-3BB8-E151-AE53-065BFF232B4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833797" y="3062790"/>
            <a:ext cx="1794091" cy="1763160"/>
          </a:xfrm>
          <a:prstGeom prst="rect">
            <a:avLst/>
          </a:prstGeom>
        </p:spPr>
      </p:pic>
      <p:pic>
        <p:nvPicPr>
          <p:cNvPr id="9" name="Graphic 8" descr="Question Mark with solid fill">
            <a:extLst>
              <a:ext uri="{FF2B5EF4-FFF2-40B4-BE49-F238E27FC236}">
                <a16:creationId xmlns:a16="http://schemas.microsoft.com/office/drawing/2014/main" id="{CEBD7FC7-BD66-F95B-1D23-5ADDE48D0B9F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1752600" y="406514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4849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Activity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914BA-EACF-3B19-3425-68BE423DB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10600" y="1044364"/>
            <a:ext cx="2736850" cy="2852737"/>
          </a:xfrm>
        </p:spPr>
        <p:txBody>
          <a:bodyPr anchor="b"/>
          <a:lstStyle>
            <a:lvl1pPr algn="r" rtl="1">
              <a:defRPr sz="6000" b="1" i="0">
                <a:solidFill>
                  <a:schemeClr val="bg1"/>
                </a:solidFill>
                <a:latin typeface="DIN Next LT Arabic" panose="020B0503020203050203" pitchFamily="34" charset="-78"/>
                <a:cs typeface="DIN Next LT Arabic" panose="020B0503020203050203" pitchFamily="34" charset="-78"/>
              </a:defRPr>
            </a:lvl1pPr>
          </a:lstStyle>
          <a:p>
            <a:r>
              <a:rPr lang="en-US" dirty="0"/>
              <a:t>Click to edit Master title style</a:t>
            </a:r>
            <a:endParaRPr lang="en-S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B0054B-1A88-E1CD-4AD5-C59855C6FD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604249" y="3944370"/>
            <a:ext cx="2743200" cy="1500187"/>
          </a:xfrm>
        </p:spPr>
        <p:txBody>
          <a:bodyPr/>
          <a:lstStyle>
            <a:lvl1pPr marL="0" indent="0" algn="r" rtl="1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0246CB-F50F-31A6-9386-638228D6C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S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5F59D5-C9DE-3DDA-1962-A8DCB7A24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3BEC7-6943-1C49-BF61-63E279F16A9B}" type="slidenum">
              <a:rPr lang="en-SA" smtClean="0"/>
              <a:t>‹#›</a:t>
            </a:fld>
            <a:endParaRPr lang="en-SA"/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B76915A9-4377-808A-54D0-521582B52101}"/>
              </a:ext>
            </a:extLst>
          </p:cNvPr>
          <p:cNvSpPr/>
          <p:nvPr userDrawn="1"/>
        </p:nvSpPr>
        <p:spPr>
          <a:xfrm>
            <a:off x="-1" y="522556"/>
            <a:ext cx="8074325" cy="6335446"/>
          </a:xfrm>
          <a:custGeom>
            <a:avLst/>
            <a:gdLst>
              <a:gd name="connsiteX0" fmla="*/ 0 w 5125640"/>
              <a:gd name="connsiteY0" fmla="*/ 0 h 5945639"/>
              <a:gd name="connsiteX1" fmla="*/ 5125640 w 5125640"/>
              <a:gd name="connsiteY1" fmla="*/ 1365881 h 5945639"/>
              <a:gd name="connsiteX2" fmla="*/ 5125640 w 5125640"/>
              <a:gd name="connsiteY2" fmla="*/ 5945639 h 5945639"/>
              <a:gd name="connsiteX3" fmla="*/ 0 w 5125640"/>
              <a:gd name="connsiteY3" fmla="*/ 5945639 h 5945639"/>
              <a:gd name="connsiteX4" fmla="*/ 0 w 5125640"/>
              <a:gd name="connsiteY4" fmla="*/ 0 h 5945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25640" h="5945639">
                <a:moveTo>
                  <a:pt x="0" y="0"/>
                </a:moveTo>
                <a:lnTo>
                  <a:pt x="5125640" y="1365881"/>
                </a:lnTo>
                <a:lnTo>
                  <a:pt x="5125640" y="5945639"/>
                </a:lnTo>
                <a:lnTo>
                  <a:pt x="0" y="5945639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SA" dirty="0"/>
          </a:p>
        </p:txBody>
      </p:sp>
      <p:grpSp>
        <p:nvGrpSpPr>
          <p:cNvPr id="11" name="Graphic 7">
            <a:extLst>
              <a:ext uri="{FF2B5EF4-FFF2-40B4-BE49-F238E27FC236}">
                <a16:creationId xmlns:a16="http://schemas.microsoft.com/office/drawing/2014/main" id="{A4DC2E34-A944-6FE2-AEA3-19F2F1419F25}"/>
              </a:ext>
            </a:extLst>
          </p:cNvPr>
          <p:cNvGrpSpPr/>
          <p:nvPr/>
        </p:nvGrpSpPr>
        <p:grpSpPr>
          <a:xfrm>
            <a:off x="6683192" y="1351795"/>
            <a:ext cx="1660717" cy="2230560"/>
            <a:chOff x="4981318" y="1951546"/>
            <a:chExt cx="956747" cy="1285036"/>
          </a:xfrm>
          <a:noFill/>
        </p:grpSpPr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6DB00CAD-0D14-C181-E59D-DE7BBFDBA37E}"/>
                </a:ext>
              </a:extLst>
            </p:cNvPr>
            <p:cNvSpPr/>
            <p:nvPr/>
          </p:nvSpPr>
          <p:spPr>
            <a:xfrm>
              <a:off x="5440734" y="2043545"/>
              <a:ext cx="492733" cy="569202"/>
            </a:xfrm>
            <a:custGeom>
              <a:avLst/>
              <a:gdLst>
                <a:gd name="connsiteX0" fmla="*/ 298180 w 298179"/>
                <a:gd name="connsiteY0" fmla="*/ 0 h 344455"/>
                <a:gd name="connsiteX1" fmla="*/ 0 w 298179"/>
                <a:gd name="connsiteY1" fmla="*/ 172275 h 344455"/>
                <a:gd name="connsiteX2" fmla="*/ 298180 w 298179"/>
                <a:gd name="connsiteY2" fmla="*/ 344455 h 344455"/>
                <a:gd name="connsiteX3" fmla="*/ 298180 w 298179"/>
                <a:gd name="connsiteY3" fmla="*/ 0 h 344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8179" h="344455">
                  <a:moveTo>
                    <a:pt x="298180" y="0"/>
                  </a:moveTo>
                  <a:lnTo>
                    <a:pt x="0" y="172275"/>
                  </a:lnTo>
                  <a:lnTo>
                    <a:pt x="298180" y="344455"/>
                  </a:lnTo>
                  <a:lnTo>
                    <a:pt x="298180" y="0"/>
                  </a:lnTo>
                  <a:close/>
                </a:path>
              </a:pathLst>
            </a:custGeom>
            <a:noFill/>
            <a:ln w="15875" cap="flat">
              <a:solidFill>
                <a:srgbClr val="00AE8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SA" dirty="0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DDFD0747-3368-DD28-A6DD-DDE341467BBE}"/>
                </a:ext>
              </a:extLst>
            </p:cNvPr>
            <p:cNvSpPr/>
            <p:nvPr/>
          </p:nvSpPr>
          <p:spPr>
            <a:xfrm>
              <a:off x="5606294" y="2853257"/>
              <a:ext cx="331771" cy="383325"/>
            </a:xfrm>
            <a:custGeom>
              <a:avLst/>
              <a:gdLst>
                <a:gd name="connsiteX0" fmla="*/ 0 w 247910"/>
                <a:gd name="connsiteY0" fmla="*/ 143287 h 286433"/>
                <a:gd name="connsiteX1" fmla="*/ 247910 w 247910"/>
                <a:gd name="connsiteY1" fmla="*/ 286433 h 286433"/>
                <a:gd name="connsiteX2" fmla="*/ 247910 w 247910"/>
                <a:gd name="connsiteY2" fmla="*/ 0 h 286433"/>
                <a:gd name="connsiteX3" fmla="*/ 0 w 247910"/>
                <a:gd name="connsiteY3" fmla="*/ 143287 h 286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7910" h="286433">
                  <a:moveTo>
                    <a:pt x="0" y="143287"/>
                  </a:moveTo>
                  <a:lnTo>
                    <a:pt x="247910" y="286433"/>
                  </a:lnTo>
                  <a:lnTo>
                    <a:pt x="247910" y="0"/>
                  </a:lnTo>
                  <a:lnTo>
                    <a:pt x="0" y="143287"/>
                  </a:lnTo>
                  <a:close/>
                </a:path>
              </a:pathLst>
            </a:custGeom>
            <a:noFill/>
            <a:ln w="15875" cap="flat">
              <a:solidFill>
                <a:srgbClr val="6ABF4B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SA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DB6D4AF0-F588-2503-6294-E327282A9C32}"/>
                </a:ext>
              </a:extLst>
            </p:cNvPr>
            <p:cNvSpPr/>
            <p:nvPr/>
          </p:nvSpPr>
          <p:spPr>
            <a:xfrm>
              <a:off x="4981318" y="1951546"/>
              <a:ext cx="495369" cy="429236"/>
            </a:xfrm>
            <a:custGeom>
              <a:avLst/>
              <a:gdLst>
                <a:gd name="connsiteX0" fmla="*/ 0 w 267791"/>
                <a:gd name="connsiteY0" fmla="*/ 0 h 232040"/>
                <a:gd name="connsiteX1" fmla="*/ 133943 w 267791"/>
                <a:gd name="connsiteY1" fmla="*/ 232041 h 232040"/>
                <a:gd name="connsiteX2" fmla="*/ 267792 w 267791"/>
                <a:gd name="connsiteY2" fmla="*/ 0 h 232040"/>
                <a:gd name="connsiteX3" fmla="*/ 0 w 267791"/>
                <a:gd name="connsiteY3" fmla="*/ 0 h 232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791" h="232040">
                  <a:moveTo>
                    <a:pt x="0" y="0"/>
                  </a:moveTo>
                  <a:lnTo>
                    <a:pt x="133943" y="232041"/>
                  </a:lnTo>
                  <a:lnTo>
                    <a:pt x="267792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5875" cap="flat">
              <a:solidFill>
                <a:srgbClr val="00C1DE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SA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7D30CEE8-484E-7E2B-DCF0-6F23BAE5608C}"/>
                </a:ext>
              </a:extLst>
            </p:cNvPr>
            <p:cNvSpPr/>
            <p:nvPr/>
          </p:nvSpPr>
          <p:spPr>
            <a:xfrm>
              <a:off x="5411673" y="2514852"/>
              <a:ext cx="372226" cy="429847"/>
            </a:xfrm>
            <a:custGeom>
              <a:avLst/>
              <a:gdLst>
                <a:gd name="connsiteX0" fmla="*/ 0 w 201221"/>
                <a:gd name="connsiteY0" fmla="*/ 0 h 232370"/>
                <a:gd name="connsiteX1" fmla="*/ 0 w 201221"/>
                <a:gd name="connsiteY1" fmla="*/ 232371 h 232370"/>
                <a:gd name="connsiteX2" fmla="*/ 201221 w 201221"/>
                <a:gd name="connsiteY2" fmla="*/ 116185 h 232370"/>
                <a:gd name="connsiteX3" fmla="*/ 0 w 201221"/>
                <a:gd name="connsiteY3" fmla="*/ 0 h 232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1221" h="232370">
                  <a:moveTo>
                    <a:pt x="0" y="0"/>
                  </a:moveTo>
                  <a:lnTo>
                    <a:pt x="0" y="232371"/>
                  </a:lnTo>
                  <a:lnTo>
                    <a:pt x="201221" y="116185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5875" cap="flat">
              <a:solidFill>
                <a:srgbClr val="00AE8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SA"/>
            </a:p>
          </p:txBody>
        </p:sp>
      </p:grpSp>
      <p:pic>
        <p:nvPicPr>
          <p:cNvPr id="7" name="Graphic 6">
            <a:extLst>
              <a:ext uri="{FF2B5EF4-FFF2-40B4-BE49-F238E27FC236}">
                <a16:creationId xmlns:a16="http://schemas.microsoft.com/office/drawing/2014/main" id="{A2B55673-86F0-2DB1-660C-71933B78715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6589634" y="4804270"/>
            <a:ext cx="1308852" cy="2053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0787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962154-2FB6-0094-5CAB-F4C9C01A89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 algn="l" rtl="0">
              <a:defRPr/>
            </a:lvl1pPr>
            <a:lvl2pPr algn="l" rtl="0">
              <a:defRPr/>
            </a:lvl2pPr>
            <a:lvl3pPr algn="l" rtl="0">
              <a:defRPr/>
            </a:lvl3pPr>
            <a:lvl4pPr algn="l" rtl="0">
              <a:defRPr/>
            </a:lvl4pPr>
            <a:lvl5pPr algn="l" rtl="0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SA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66E516-AC57-95B3-DE26-5A13FB89E3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 algn="l" rtl="0">
              <a:defRPr/>
            </a:lvl1pPr>
            <a:lvl2pPr algn="l" rtl="0">
              <a:defRPr/>
            </a:lvl2pPr>
            <a:lvl3pPr algn="l" rtl="0">
              <a:defRPr/>
            </a:lvl3pPr>
            <a:lvl4pPr algn="l" rtl="0">
              <a:defRPr/>
            </a:lvl4pPr>
            <a:lvl5pPr algn="l" rtl="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6F4DF7-52C4-07B3-67F8-E5EE21AA4E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 algn="l">
              <a:defRPr/>
            </a:lvl1pPr>
          </a:lstStyle>
          <a:p>
            <a:fld id="{C023BEC7-6943-1C49-BF61-63E279F16A9B}" type="slidenum">
              <a:rPr lang="en-SA" smtClean="0"/>
              <a:pPr/>
              <a:t>‹#›</a:t>
            </a:fld>
            <a:endParaRPr lang="en-SA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00089993-EE11-E1C5-5AAB-9846A3E98F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473" y="403776"/>
            <a:ext cx="10077029" cy="1325563"/>
          </a:xfrm>
        </p:spPr>
        <p:txBody>
          <a:bodyPr>
            <a:normAutofit/>
          </a:bodyPr>
          <a:lstStyle>
            <a:lvl1pPr algn="l" rtl="0">
              <a:defRPr sz="4000" b="1" i="0">
                <a:solidFill>
                  <a:schemeClr val="tx2"/>
                </a:solidFill>
                <a:latin typeface="DIN Next LT Arabic" panose="020B0503020203050203" pitchFamily="34" charset="-78"/>
                <a:cs typeface="DIN Next LT Arabic" panose="020B0503020203050203" pitchFamily="34" charset="-78"/>
              </a:defRPr>
            </a:lvl1pPr>
          </a:lstStyle>
          <a:p>
            <a:r>
              <a:rPr lang="en-US" dirty="0"/>
              <a:t>Click to edit Master title style</a:t>
            </a:r>
            <a:endParaRPr lang="en-SA" dirty="0"/>
          </a:p>
        </p:txBody>
      </p:sp>
      <p:grpSp>
        <p:nvGrpSpPr>
          <p:cNvPr id="5" name="Graphic 7">
            <a:extLst>
              <a:ext uri="{FF2B5EF4-FFF2-40B4-BE49-F238E27FC236}">
                <a16:creationId xmlns:a16="http://schemas.microsoft.com/office/drawing/2014/main" id="{AEFB79AE-FA36-C812-2CD9-131CFFEFC2B6}"/>
              </a:ext>
            </a:extLst>
          </p:cNvPr>
          <p:cNvGrpSpPr/>
          <p:nvPr userDrawn="1"/>
        </p:nvGrpSpPr>
        <p:grpSpPr>
          <a:xfrm rot="5400000" flipH="1">
            <a:off x="10943189" y="-419536"/>
            <a:ext cx="1402621" cy="1883903"/>
            <a:chOff x="4981317" y="1951545"/>
            <a:chExt cx="956748" cy="1285037"/>
          </a:xfrm>
          <a:noFill/>
        </p:grpSpPr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098A4249-A03C-3C33-67E0-B5818484D040}"/>
                </a:ext>
              </a:extLst>
            </p:cNvPr>
            <p:cNvSpPr/>
            <p:nvPr/>
          </p:nvSpPr>
          <p:spPr>
            <a:xfrm>
              <a:off x="5440734" y="2043545"/>
              <a:ext cx="492733" cy="569202"/>
            </a:xfrm>
            <a:custGeom>
              <a:avLst/>
              <a:gdLst>
                <a:gd name="connsiteX0" fmla="*/ 298180 w 298179"/>
                <a:gd name="connsiteY0" fmla="*/ 0 h 344455"/>
                <a:gd name="connsiteX1" fmla="*/ 0 w 298179"/>
                <a:gd name="connsiteY1" fmla="*/ 172275 h 344455"/>
                <a:gd name="connsiteX2" fmla="*/ 298180 w 298179"/>
                <a:gd name="connsiteY2" fmla="*/ 344455 h 344455"/>
                <a:gd name="connsiteX3" fmla="*/ 298180 w 298179"/>
                <a:gd name="connsiteY3" fmla="*/ 0 h 344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8179" h="344455">
                  <a:moveTo>
                    <a:pt x="298180" y="0"/>
                  </a:moveTo>
                  <a:lnTo>
                    <a:pt x="0" y="172275"/>
                  </a:lnTo>
                  <a:lnTo>
                    <a:pt x="298180" y="344455"/>
                  </a:lnTo>
                  <a:lnTo>
                    <a:pt x="298180" y="0"/>
                  </a:lnTo>
                  <a:close/>
                </a:path>
              </a:pathLst>
            </a:custGeom>
            <a:noFill/>
            <a:ln w="15875" cap="flat">
              <a:solidFill>
                <a:srgbClr val="00AE8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SA" dirty="0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D10B74B2-FE3D-9014-14CE-E46D24BB8B78}"/>
                </a:ext>
              </a:extLst>
            </p:cNvPr>
            <p:cNvSpPr/>
            <p:nvPr/>
          </p:nvSpPr>
          <p:spPr>
            <a:xfrm>
              <a:off x="5606294" y="2853257"/>
              <a:ext cx="331771" cy="383325"/>
            </a:xfrm>
            <a:custGeom>
              <a:avLst/>
              <a:gdLst>
                <a:gd name="connsiteX0" fmla="*/ 0 w 247910"/>
                <a:gd name="connsiteY0" fmla="*/ 143287 h 286433"/>
                <a:gd name="connsiteX1" fmla="*/ 247910 w 247910"/>
                <a:gd name="connsiteY1" fmla="*/ 286433 h 286433"/>
                <a:gd name="connsiteX2" fmla="*/ 247910 w 247910"/>
                <a:gd name="connsiteY2" fmla="*/ 0 h 286433"/>
                <a:gd name="connsiteX3" fmla="*/ 0 w 247910"/>
                <a:gd name="connsiteY3" fmla="*/ 143287 h 286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7910" h="286433">
                  <a:moveTo>
                    <a:pt x="0" y="143287"/>
                  </a:moveTo>
                  <a:lnTo>
                    <a:pt x="247910" y="286433"/>
                  </a:lnTo>
                  <a:lnTo>
                    <a:pt x="247910" y="0"/>
                  </a:lnTo>
                  <a:lnTo>
                    <a:pt x="0" y="143287"/>
                  </a:lnTo>
                  <a:close/>
                </a:path>
              </a:pathLst>
            </a:custGeom>
            <a:noFill/>
            <a:ln w="15875" cap="flat">
              <a:solidFill>
                <a:srgbClr val="6ABF4B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SA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C96FBF2B-6521-0FA9-EDC5-F7DD3E0DBF8F}"/>
                </a:ext>
              </a:extLst>
            </p:cNvPr>
            <p:cNvSpPr/>
            <p:nvPr/>
          </p:nvSpPr>
          <p:spPr>
            <a:xfrm>
              <a:off x="4981317" y="1951545"/>
              <a:ext cx="495369" cy="429236"/>
            </a:xfrm>
            <a:custGeom>
              <a:avLst/>
              <a:gdLst>
                <a:gd name="connsiteX0" fmla="*/ 0 w 267791"/>
                <a:gd name="connsiteY0" fmla="*/ 0 h 232040"/>
                <a:gd name="connsiteX1" fmla="*/ 133943 w 267791"/>
                <a:gd name="connsiteY1" fmla="*/ 232041 h 232040"/>
                <a:gd name="connsiteX2" fmla="*/ 267792 w 267791"/>
                <a:gd name="connsiteY2" fmla="*/ 0 h 232040"/>
                <a:gd name="connsiteX3" fmla="*/ 0 w 267791"/>
                <a:gd name="connsiteY3" fmla="*/ 0 h 232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791" h="232040">
                  <a:moveTo>
                    <a:pt x="0" y="0"/>
                  </a:moveTo>
                  <a:lnTo>
                    <a:pt x="133943" y="232041"/>
                  </a:lnTo>
                  <a:lnTo>
                    <a:pt x="267792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5875" cap="flat">
              <a:solidFill>
                <a:srgbClr val="00C1DE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SA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CBC7A800-16CB-0D21-85D2-0EB8A4E19010}"/>
                </a:ext>
              </a:extLst>
            </p:cNvPr>
            <p:cNvSpPr/>
            <p:nvPr/>
          </p:nvSpPr>
          <p:spPr>
            <a:xfrm>
              <a:off x="5411673" y="2514852"/>
              <a:ext cx="372226" cy="429847"/>
            </a:xfrm>
            <a:custGeom>
              <a:avLst/>
              <a:gdLst>
                <a:gd name="connsiteX0" fmla="*/ 0 w 201221"/>
                <a:gd name="connsiteY0" fmla="*/ 0 h 232370"/>
                <a:gd name="connsiteX1" fmla="*/ 0 w 201221"/>
                <a:gd name="connsiteY1" fmla="*/ 232371 h 232370"/>
                <a:gd name="connsiteX2" fmla="*/ 201221 w 201221"/>
                <a:gd name="connsiteY2" fmla="*/ 116185 h 232370"/>
                <a:gd name="connsiteX3" fmla="*/ 0 w 201221"/>
                <a:gd name="connsiteY3" fmla="*/ 0 h 232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1221" h="232370">
                  <a:moveTo>
                    <a:pt x="0" y="0"/>
                  </a:moveTo>
                  <a:lnTo>
                    <a:pt x="0" y="232371"/>
                  </a:lnTo>
                  <a:lnTo>
                    <a:pt x="201221" y="116185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5875" cap="flat">
              <a:solidFill>
                <a:srgbClr val="00AE8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SA"/>
            </a:p>
          </p:txBody>
        </p:sp>
      </p:grpSp>
    </p:spTree>
    <p:extLst>
      <p:ext uri="{BB962C8B-B14F-4D97-AF65-F5344CB8AC3E}">
        <p14:creationId xmlns:p14="http://schemas.microsoft.com/office/powerpoint/2010/main" val="1859695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664911-3041-5F8D-47F0-21739E6E17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4000" b="1"/>
            </a:lvl1pPr>
          </a:lstStyle>
          <a:p>
            <a:r>
              <a:rPr lang="en-US" dirty="0"/>
              <a:t>Click to edit Master title style</a:t>
            </a:r>
            <a:endParaRPr lang="en-S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666D4F-D3F3-2745-4C17-410501A41F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A53816-2625-6813-C369-EA52F4C626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SA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1DF8CDC-CBE7-688F-6B04-0C393D519F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E44E869-3414-7230-B738-697778DE2D9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EF5BA94-0694-814A-396A-CB7C10E5A9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S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DB5C123-AD81-DC24-2B98-AA51AF04D7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7E352C9-9C99-645D-45E4-C875B08466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3BEC7-6943-1C49-BF61-63E279F16A9B}" type="slidenum">
              <a:rPr lang="en-SA" smtClean="0"/>
              <a:t>‹#›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19651731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BDB3E8-278A-4887-A2D2-4F98F20A4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 b="1"/>
            </a:lvl1pPr>
          </a:lstStyle>
          <a:p>
            <a:r>
              <a:rPr lang="en-US" dirty="0"/>
              <a:t>Click to edit Master title style</a:t>
            </a:r>
            <a:endParaRPr lang="en-SA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824152E-0CA5-2993-D687-4E0BAC2530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S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504F368-0CA5-43DC-2FE5-EAB9AE9A63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DB1DBF-5748-7700-AC47-6AC309A1E1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3BEC7-6943-1C49-BF61-63E279F16A9B}" type="slidenum">
              <a:rPr lang="en-SA" smtClean="0"/>
              <a:t>‹#›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30850971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2DB121D-D3C9-6E05-572A-C914D95EE0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S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C720D8-4181-4F69-D9E1-ACEBB14C26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SA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207D97-8A2B-35AC-4F0B-BCA03D749EC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C127E7-5BC2-4D27-94EF-1E0DFA8120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3A6248-0FCA-F942-3284-3105D5932C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23BEC7-6943-1C49-BF61-63E279F16A9B}" type="slidenum">
              <a:rPr lang="en-SA" smtClean="0"/>
              <a:t>‹#›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34868140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51" r:id="rId3"/>
    <p:sldLayoutId id="2147483666" r:id="rId4"/>
    <p:sldLayoutId id="2147483665" r:id="rId5"/>
    <p:sldLayoutId id="2147483662" r:id="rId6"/>
    <p:sldLayoutId id="2147483653" r:id="rId7"/>
    <p:sldLayoutId id="2147483654" r:id="rId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000" kern="1200">
          <a:solidFill>
            <a:schemeClr val="tx2"/>
          </a:solidFill>
          <a:latin typeface="DIN Next LT Arabic" panose="020B0503020203050203" pitchFamily="34" charset="-78"/>
          <a:ea typeface="+mj-ea"/>
          <a:cs typeface="DIN Next LT Arabic" panose="020B0503020203050203" pitchFamily="34" charset="-78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DIN Next LT Arabic" panose="020B0503020203050203" pitchFamily="34" charset="-78"/>
          <a:ea typeface="+mn-ea"/>
          <a:cs typeface="DIN Next LT Arabic" panose="020B0503020203050203" pitchFamily="34" charset="-78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DIN Next LT Arabic" panose="020B0503020203050203" pitchFamily="34" charset="-78"/>
          <a:ea typeface="+mn-ea"/>
          <a:cs typeface="DIN Next LT Arabic" panose="020B0503020203050203" pitchFamily="34" charset="-78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DIN Next LT Arabic" panose="020B0503020203050203" pitchFamily="34" charset="-78"/>
          <a:ea typeface="+mn-ea"/>
          <a:cs typeface="DIN Next LT Arabic" panose="020B0503020203050203" pitchFamily="34" charset="-78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DIN Next LT Arabic" panose="020B0503020203050203" pitchFamily="34" charset="-78"/>
          <a:ea typeface="+mn-ea"/>
          <a:cs typeface="DIN Next LT Arabic" panose="020B0503020203050203" pitchFamily="34" charset="-78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DIN Next LT Arabic" panose="020B0503020203050203" pitchFamily="34" charset="-78"/>
          <a:ea typeface="+mn-ea"/>
          <a:cs typeface="DIN Next LT Arabic" panose="020B0503020203050203" pitchFamily="34" charset="-78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S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BDCFC0-5ED9-3A7B-25B8-51857B221D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rtl="0"/>
            <a:r>
              <a:rPr lang="en-US" dirty="0"/>
              <a:t>Final Capstone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39520A-23F2-4FA7-A3BF-B89FEA06DAB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rtl="0"/>
            <a:r>
              <a:rPr lang="en-US" dirty="0" smtClean="0"/>
              <a:t>Presented </a:t>
            </a:r>
            <a:r>
              <a:rPr lang="en-US" dirty="0"/>
              <a:t>by: </a:t>
            </a:r>
            <a:r>
              <a:rPr lang="en-US" dirty="0" err="1" smtClean="0"/>
              <a:t>Wejdan</a:t>
            </a:r>
            <a:r>
              <a:rPr lang="en-US" dirty="0" smtClean="0"/>
              <a:t> </a:t>
            </a:r>
            <a:r>
              <a:rPr lang="en-US" dirty="0"/>
              <a:t>Othman </a:t>
            </a:r>
            <a:r>
              <a:rPr lang="en-US" dirty="0" err="1"/>
              <a:t>Albalawi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8763" y="2051700"/>
            <a:ext cx="3592946" cy="291652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728327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3C8894F-6490-8182-43BF-760678175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Technology Used and Why?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A63928-F769-36FB-BEE9-7DFDB6A95E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3BEC7-6943-1C49-BF61-63E279F16A9B}" type="slidenum">
              <a:rPr lang="en-SA" smtClean="0"/>
              <a:pPr/>
              <a:t>10</a:t>
            </a:fld>
            <a:endParaRPr lang="en-SA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0A2FAF9-44D4-A8B0-7E56-D4F0BB3DA1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0752"/>
            <a:ext cx="10515600" cy="4351338"/>
          </a:xfrm>
        </p:spPr>
        <p:txBody>
          <a:bodyPr>
            <a:normAutofit fontScale="92500" lnSpcReduction="10000"/>
          </a:bodyPr>
          <a:lstStyle/>
          <a:p>
            <a:pPr marL="457200" lvl="1" indent="0" algn="just">
              <a:buNone/>
            </a:pPr>
            <a:endParaRPr lang="en-US" dirty="0">
              <a:cs typeface="+mj-cs"/>
            </a:endParaRPr>
          </a:p>
          <a:p>
            <a:pPr marL="742950" lvl="1" indent="-285750" algn="just"/>
            <a:r>
              <a:rPr lang="en-US" b="1" dirty="0" smtClean="0">
                <a:cs typeface="+mj-cs"/>
              </a:rPr>
              <a:t>Backend </a:t>
            </a:r>
            <a:r>
              <a:rPr lang="en-US" b="1" dirty="0">
                <a:cs typeface="+mj-cs"/>
              </a:rPr>
              <a:t>Development:</a:t>
            </a:r>
            <a:endParaRPr lang="en-US" sz="2000" b="1" dirty="0">
              <a:cs typeface="+mj-cs"/>
            </a:endParaRPr>
          </a:p>
          <a:p>
            <a:pPr lvl="1" algn="just">
              <a:buFontTx/>
              <a:buChar char="-"/>
            </a:pPr>
            <a:r>
              <a:rPr lang="en-US" b="1" dirty="0" smtClean="0">
                <a:cs typeface="+mj-cs"/>
              </a:rPr>
              <a:t>Java </a:t>
            </a:r>
            <a:r>
              <a:rPr lang="en-US" b="1" dirty="0">
                <a:cs typeface="+mj-cs"/>
              </a:rPr>
              <a:t>(J2SE</a:t>
            </a:r>
            <a:r>
              <a:rPr lang="en-US" b="1" dirty="0" smtClean="0">
                <a:cs typeface="+mj-cs"/>
              </a:rPr>
              <a:t>)</a:t>
            </a:r>
            <a:r>
              <a:rPr lang="en-US" dirty="0" smtClean="0">
                <a:cs typeface="+mj-cs"/>
              </a:rPr>
              <a:t> </a:t>
            </a:r>
          </a:p>
          <a:p>
            <a:pPr lvl="1" algn="just">
              <a:buFontTx/>
              <a:buChar char="-"/>
            </a:pPr>
            <a:r>
              <a:rPr lang="en-US" b="1" dirty="0" smtClean="0">
                <a:cs typeface="+mj-cs"/>
              </a:rPr>
              <a:t>SQLite:</a:t>
            </a:r>
            <a:r>
              <a:rPr lang="en-US" dirty="0">
                <a:cs typeface="+mj-cs"/>
              </a:rPr>
              <a:t> Lightweight and efficient, it's a popular choice for embedded and local storage solutions due to its simplicity and portability</a:t>
            </a:r>
            <a:r>
              <a:rPr lang="en-US" dirty="0" smtClean="0">
                <a:cs typeface="+mj-cs"/>
              </a:rPr>
              <a:t>..</a:t>
            </a:r>
          </a:p>
          <a:p>
            <a:pPr lvl="1" algn="just">
              <a:buFontTx/>
              <a:buChar char="-"/>
            </a:pPr>
            <a:r>
              <a:rPr lang="en-US" b="1" dirty="0" smtClean="0">
                <a:cs typeface="+mj-cs"/>
              </a:rPr>
              <a:t>Components:</a:t>
            </a:r>
            <a:r>
              <a:rPr lang="en-US" dirty="0" smtClean="0">
                <a:cs typeface="+mj-cs"/>
              </a:rPr>
              <a:t>  </a:t>
            </a:r>
          </a:p>
          <a:p>
            <a:pPr lvl="1" algn="just">
              <a:buFontTx/>
              <a:buChar char="-"/>
            </a:pPr>
            <a:r>
              <a:rPr lang="en-US" b="1" dirty="0" smtClean="0">
                <a:cs typeface="+mj-cs"/>
              </a:rPr>
              <a:t>Core </a:t>
            </a:r>
            <a:r>
              <a:rPr lang="en-US" b="1" dirty="0">
                <a:cs typeface="+mj-cs"/>
              </a:rPr>
              <a:t>Java</a:t>
            </a:r>
            <a:r>
              <a:rPr lang="en-US" b="1" dirty="0" smtClean="0">
                <a:cs typeface="+mj-cs"/>
              </a:rPr>
              <a:t>: </a:t>
            </a:r>
            <a:r>
              <a:rPr lang="en-US" dirty="0">
                <a:cs typeface="+mj-cs"/>
              </a:rPr>
              <a:t>Fundamental for backend logic implementation. </a:t>
            </a:r>
            <a:endParaRPr lang="en-US" dirty="0" smtClean="0">
              <a:cs typeface="+mj-cs"/>
            </a:endParaRPr>
          </a:p>
          <a:p>
            <a:pPr lvl="1" algn="just">
              <a:buFontTx/>
              <a:buChar char="-"/>
            </a:pPr>
            <a:r>
              <a:rPr lang="en-US" dirty="0" smtClean="0">
                <a:cs typeface="+mj-cs"/>
              </a:rPr>
              <a:t> </a:t>
            </a:r>
            <a:r>
              <a:rPr lang="en-US" b="1" dirty="0" smtClean="0">
                <a:cs typeface="+mj-cs"/>
              </a:rPr>
              <a:t>Java Servlets: </a:t>
            </a:r>
            <a:r>
              <a:rPr lang="en-US" dirty="0" smtClean="0">
                <a:cs typeface="+mj-cs"/>
              </a:rPr>
              <a:t>handling </a:t>
            </a:r>
            <a:r>
              <a:rPr lang="en-US" dirty="0">
                <a:cs typeface="+mj-cs"/>
              </a:rPr>
              <a:t>of HTTP requests. </a:t>
            </a:r>
            <a:endParaRPr lang="en-US" dirty="0" smtClean="0">
              <a:cs typeface="+mj-cs"/>
            </a:endParaRPr>
          </a:p>
          <a:p>
            <a:pPr lvl="1" algn="just">
              <a:buFontTx/>
              <a:buChar char="-"/>
            </a:pPr>
            <a:r>
              <a:rPr lang="en-US" dirty="0" smtClean="0">
                <a:cs typeface="+mj-cs"/>
              </a:rPr>
              <a:t> </a:t>
            </a:r>
            <a:r>
              <a:rPr lang="en-US" b="1" dirty="0" smtClean="0">
                <a:cs typeface="+mj-cs"/>
              </a:rPr>
              <a:t>MVC </a:t>
            </a:r>
            <a:r>
              <a:rPr lang="en-US" b="1" dirty="0">
                <a:cs typeface="+mj-cs"/>
              </a:rPr>
              <a:t>Architecture</a:t>
            </a:r>
            <a:r>
              <a:rPr lang="en-US" b="1" dirty="0" smtClean="0">
                <a:cs typeface="+mj-cs"/>
              </a:rPr>
              <a:t>: </a:t>
            </a:r>
            <a:r>
              <a:rPr lang="en-US" dirty="0">
                <a:cs typeface="+mj-cs"/>
              </a:rPr>
              <a:t>Organizes software into Model, View, and Controller components, enhancing modularity and maintainability.</a:t>
            </a:r>
            <a:endParaRPr lang="en-US" dirty="0" smtClean="0">
              <a:cs typeface="+mj-cs"/>
            </a:endParaRPr>
          </a:p>
          <a:p>
            <a:pPr lvl="1" algn="just">
              <a:buFontTx/>
              <a:buChar char="-"/>
            </a:pPr>
            <a:r>
              <a:rPr lang="en-US" dirty="0" smtClean="0">
                <a:cs typeface="+mj-cs"/>
              </a:rPr>
              <a:t> </a:t>
            </a:r>
            <a:r>
              <a:rPr lang="en-US" b="1" dirty="0" smtClean="0">
                <a:cs typeface="+mj-cs"/>
              </a:rPr>
              <a:t>IntelliJ </a:t>
            </a:r>
            <a:r>
              <a:rPr lang="en-US" b="1" dirty="0">
                <a:cs typeface="+mj-cs"/>
              </a:rPr>
              <a:t>IDEA</a:t>
            </a:r>
            <a:r>
              <a:rPr lang="en-US" b="1" dirty="0" smtClean="0">
                <a:cs typeface="+mj-cs"/>
              </a:rPr>
              <a:t>: </a:t>
            </a:r>
            <a:r>
              <a:rPr lang="en-US" dirty="0">
                <a:cs typeface="+mj-cs"/>
              </a:rPr>
              <a:t>Preferred Integrated Development Environment (IDE) for Java development</a:t>
            </a:r>
            <a:r>
              <a:rPr lang="en-US" dirty="0" smtClean="0">
                <a:cs typeface="+mj-cs"/>
              </a:rPr>
              <a:t>.</a:t>
            </a:r>
            <a:endParaRPr lang="en-US" sz="2000" dirty="0">
              <a:cs typeface="+mj-cs"/>
            </a:endParaRPr>
          </a:p>
          <a:p>
            <a:pPr marL="742950" lvl="1" indent="-285750" algn="just"/>
            <a:r>
              <a:rPr lang="en-US" b="1" dirty="0">
                <a:cs typeface="+mj-cs"/>
              </a:rPr>
              <a:t>Frontend </a:t>
            </a:r>
            <a:r>
              <a:rPr lang="en-US" b="1" dirty="0" smtClean="0">
                <a:cs typeface="+mj-cs"/>
              </a:rPr>
              <a:t>Development:</a:t>
            </a:r>
          </a:p>
          <a:p>
            <a:pPr lvl="1" algn="just">
              <a:buFontTx/>
              <a:buChar char="-"/>
            </a:pPr>
            <a:r>
              <a:rPr lang="en-US" b="1" dirty="0" smtClean="0">
                <a:cs typeface="+mj-cs"/>
              </a:rPr>
              <a:t>Angular: Component-based </a:t>
            </a:r>
            <a:r>
              <a:rPr lang="en-US" b="1" dirty="0">
                <a:cs typeface="+mj-cs"/>
              </a:rPr>
              <a:t>framework for building dynamic web applications</a:t>
            </a:r>
            <a:r>
              <a:rPr lang="en-US" b="1" dirty="0" smtClean="0">
                <a:cs typeface="+mj-cs"/>
              </a:rPr>
              <a:t>.</a:t>
            </a:r>
          </a:p>
          <a:p>
            <a:pPr lvl="1" algn="just">
              <a:buFontTx/>
              <a:buChar char="-"/>
            </a:pPr>
            <a:r>
              <a:rPr lang="en-US" b="1" dirty="0" smtClean="0">
                <a:cs typeface="+mj-cs"/>
              </a:rPr>
              <a:t>HTML </a:t>
            </a:r>
            <a:r>
              <a:rPr lang="en-US" b="1" dirty="0">
                <a:cs typeface="+mj-cs"/>
              </a:rPr>
              <a:t>and CSS:  HTML structures web content, while CSS styles enhance its presentation with fonts, colors, and layout</a:t>
            </a:r>
            <a:r>
              <a:rPr lang="en-US" b="1" dirty="0" smtClean="0">
                <a:cs typeface="+mj-cs"/>
              </a:rPr>
              <a:t>.</a:t>
            </a:r>
            <a:endParaRPr lang="en-US" b="1" dirty="0">
              <a:cs typeface="+mj-cs"/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endParaRPr lang="en-US" sz="2000" dirty="0" smtClean="0">
              <a:cs typeface="+mj-cs"/>
            </a:endParaRPr>
          </a:p>
          <a:p>
            <a:pPr marL="457200" lvl="1" indent="0" algn="just">
              <a:buNone/>
            </a:pPr>
            <a:endParaRPr lang="en-US" dirty="0">
              <a:cs typeface="+mj-cs"/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endParaRPr lang="en-US" dirty="0" smtClean="0">
              <a:cs typeface="+mj-cs"/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endParaRPr lang="en-US" dirty="0" smtClean="0"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5887202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3C8894F-6490-8182-43BF-760678175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Learnings &amp; Outcomes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A63928-F769-36FB-BEE9-7DFDB6A95E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3BEC7-6943-1C49-BF61-63E279F16A9B}" type="slidenum">
              <a:rPr lang="en-SA" smtClean="0"/>
              <a:pPr/>
              <a:t>11</a:t>
            </a:fld>
            <a:endParaRPr lang="en-SA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0A2FAF9-44D4-A8B0-7E56-D4F0BB3DA1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742950" lvl="1" indent="-285750" algn="just"/>
            <a:r>
              <a:rPr lang="en-US" b="1" dirty="0" smtClean="0">
                <a:cs typeface="+mj-cs"/>
              </a:rPr>
              <a:t>Benefits and Skills:</a:t>
            </a:r>
            <a:endParaRPr lang="en-US" b="1" dirty="0">
              <a:cs typeface="+mj-cs"/>
            </a:endParaRPr>
          </a:p>
          <a:p>
            <a:pPr marL="742950" lvl="1" indent="-285750" algn="just"/>
            <a:r>
              <a:rPr lang="en-US" dirty="0">
                <a:cs typeface="+mj-cs"/>
              </a:rPr>
              <a:t>- </a:t>
            </a:r>
            <a:r>
              <a:rPr lang="en-US" b="1" dirty="0" smtClean="0">
                <a:cs typeface="+mj-cs"/>
              </a:rPr>
              <a:t>Technical </a:t>
            </a:r>
            <a:r>
              <a:rPr lang="en-US" b="1" dirty="0">
                <a:cs typeface="+mj-cs"/>
              </a:rPr>
              <a:t>Growth</a:t>
            </a:r>
            <a:r>
              <a:rPr lang="en-US" dirty="0" smtClean="0">
                <a:cs typeface="+mj-cs"/>
              </a:rPr>
              <a:t>: </a:t>
            </a:r>
            <a:r>
              <a:rPr lang="en-US" dirty="0">
                <a:cs typeface="+mj-cs"/>
              </a:rPr>
              <a:t>Gained advanced proficiency in Java (J2SE) for backend development and efficient database management </a:t>
            </a:r>
            <a:r>
              <a:rPr lang="en-US" dirty="0" smtClean="0">
                <a:cs typeface="+mj-cs"/>
              </a:rPr>
              <a:t>using </a:t>
            </a:r>
            <a:r>
              <a:rPr lang="en-US" dirty="0">
                <a:cs typeface="+mj-cs"/>
              </a:rPr>
              <a:t>SQLite</a:t>
            </a:r>
            <a:r>
              <a:rPr lang="en-US" dirty="0" smtClean="0">
                <a:cs typeface="+mj-cs"/>
              </a:rPr>
              <a:t>.</a:t>
            </a:r>
          </a:p>
          <a:p>
            <a:pPr marL="742950" lvl="1" indent="-285750" algn="just"/>
            <a:r>
              <a:rPr lang="en-US" dirty="0" smtClean="0">
                <a:cs typeface="+mj-cs"/>
              </a:rPr>
              <a:t>- </a:t>
            </a:r>
            <a:r>
              <a:rPr lang="en-US" b="1" dirty="0" smtClean="0">
                <a:cs typeface="+mj-cs"/>
              </a:rPr>
              <a:t>Web </a:t>
            </a:r>
            <a:r>
              <a:rPr lang="en-US" b="1" dirty="0">
                <a:cs typeface="+mj-cs"/>
              </a:rPr>
              <a:t>Development</a:t>
            </a:r>
            <a:r>
              <a:rPr lang="en-US" b="1" dirty="0" smtClean="0">
                <a:cs typeface="+mj-cs"/>
              </a:rPr>
              <a:t>: </a:t>
            </a:r>
            <a:r>
              <a:rPr lang="en-US" dirty="0">
                <a:cs typeface="+mj-cs"/>
              </a:rPr>
              <a:t>Enhanced skills in Angular, HTML, and CSS, boosting the ability to create responsive web interfaces</a:t>
            </a:r>
            <a:r>
              <a:rPr lang="en-US" dirty="0" smtClean="0">
                <a:cs typeface="+mj-cs"/>
              </a:rPr>
              <a:t>.</a:t>
            </a:r>
          </a:p>
          <a:p>
            <a:pPr marL="742950" lvl="1" indent="-285750" algn="just"/>
            <a:r>
              <a:rPr lang="en-US" dirty="0" smtClean="0">
                <a:cs typeface="+mj-cs"/>
              </a:rPr>
              <a:t>- </a:t>
            </a:r>
            <a:r>
              <a:rPr lang="en-US" b="1" dirty="0" smtClean="0">
                <a:cs typeface="+mj-cs"/>
              </a:rPr>
              <a:t>Problem-Solving </a:t>
            </a:r>
            <a:r>
              <a:rPr lang="en-US" dirty="0" smtClean="0">
                <a:cs typeface="+mj-cs"/>
              </a:rPr>
              <a:t>: Improved </a:t>
            </a:r>
            <a:r>
              <a:rPr lang="en-US" dirty="0">
                <a:cs typeface="+mj-cs"/>
              </a:rPr>
              <a:t>troubleshooting skills</a:t>
            </a:r>
            <a:r>
              <a:rPr lang="en-US" dirty="0" smtClean="0">
                <a:cs typeface="+mj-cs"/>
              </a:rPr>
              <a:t>.</a:t>
            </a:r>
          </a:p>
          <a:p>
            <a:pPr marL="742950" lvl="1" indent="-285750" algn="just"/>
            <a:r>
              <a:rPr lang="en-US" dirty="0" smtClean="0">
                <a:cs typeface="+mj-cs"/>
              </a:rPr>
              <a:t>- </a:t>
            </a:r>
            <a:r>
              <a:rPr lang="en-US" b="1" dirty="0" smtClean="0">
                <a:cs typeface="+mj-cs"/>
              </a:rPr>
              <a:t>Collaboration: </a:t>
            </a:r>
            <a:r>
              <a:rPr lang="en-US" dirty="0" smtClean="0">
                <a:cs typeface="+mj-cs"/>
              </a:rPr>
              <a:t>Strengthened </a:t>
            </a:r>
            <a:r>
              <a:rPr lang="en-US" dirty="0">
                <a:cs typeface="+mj-cs"/>
              </a:rPr>
              <a:t>teamwork and version control abilities using </a:t>
            </a:r>
            <a:r>
              <a:rPr lang="en-US" dirty="0" err="1">
                <a:cs typeface="+mj-cs"/>
              </a:rPr>
              <a:t>Git</a:t>
            </a:r>
            <a:r>
              <a:rPr lang="en-US" dirty="0" smtClean="0">
                <a:cs typeface="+mj-cs"/>
              </a:rPr>
              <a:t>.</a:t>
            </a:r>
          </a:p>
          <a:p>
            <a:pPr marL="742950" lvl="1" indent="-285750" algn="just"/>
            <a:r>
              <a:rPr lang="en-US" dirty="0" smtClean="0">
                <a:cs typeface="+mj-cs"/>
              </a:rPr>
              <a:t>-</a:t>
            </a:r>
            <a:r>
              <a:rPr lang="en-US" b="1" dirty="0">
                <a:cs typeface="+mj-cs"/>
              </a:rPr>
              <a:t>Time Management</a:t>
            </a:r>
            <a:r>
              <a:rPr lang="en-US" b="1" dirty="0" smtClean="0">
                <a:cs typeface="+mj-cs"/>
              </a:rPr>
              <a:t>: </a:t>
            </a:r>
            <a:r>
              <a:rPr lang="en-US" dirty="0" smtClean="0">
                <a:cs typeface="+mj-cs"/>
              </a:rPr>
              <a:t>Developed </a:t>
            </a:r>
            <a:r>
              <a:rPr lang="en-US" dirty="0">
                <a:cs typeface="+mj-cs"/>
              </a:rPr>
              <a:t>effective time management strategies.</a:t>
            </a:r>
            <a:endParaRPr lang="en-US" dirty="0" smtClean="0">
              <a:cs typeface="+mj-cs"/>
            </a:endParaRPr>
          </a:p>
          <a:p>
            <a:pPr marL="742950" lvl="1" indent="-285750" algn="just"/>
            <a:r>
              <a:rPr lang="en-US" b="1" dirty="0" smtClean="0">
                <a:cs typeface="+mj-cs"/>
              </a:rPr>
              <a:t>-Handling </a:t>
            </a:r>
            <a:r>
              <a:rPr lang="en-US" b="1" dirty="0">
                <a:cs typeface="+mj-cs"/>
              </a:rPr>
              <a:t>Pressure: </a:t>
            </a:r>
            <a:r>
              <a:rPr lang="en-US" dirty="0">
                <a:cs typeface="+mj-cs"/>
              </a:rPr>
              <a:t>Enhanced ability to work efficiently under pressure.</a:t>
            </a:r>
            <a:endParaRPr lang="en-US" dirty="0" smtClean="0">
              <a:cs typeface="+mj-cs"/>
            </a:endParaRPr>
          </a:p>
          <a:p>
            <a:pPr marL="742950" lvl="1" indent="-285750" algn="just"/>
            <a:endParaRPr lang="en-US" sz="2000" b="1" dirty="0">
              <a:cs typeface="+mj-cs"/>
            </a:endParaRPr>
          </a:p>
          <a:p>
            <a:pPr marL="742950" lvl="1" indent="-285750" algn="just"/>
            <a:r>
              <a:rPr lang="en-US" b="1" dirty="0" smtClean="0">
                <a:cs typeface="+mj-cs"/>
              </a:rPr>
              <a:t>Outcome:</a:t>
            </a:r>
            <a:endParaRPr lang="en-US" b="1" dirty="0">
              <a:cs typeface="+mj-cs"/>
            </a:endParaRPr>
          </a:p>
          <a:p>
            <a:pPr marL="457200" lvl="1" indent="0" algn="just">
              <a:buNone/>
            </a:pPr>
            <a:r>
              <a:rPr lang="en-US" dirty="0">
                <a:cs typeface="+mj-cs"/>
              </a:rPr>
              <a:t>Achieved significant progress in both technical expertise and soft skills, equipping for successful software development and effective collaborative projects.</a:t>
            </a:r>
            <a:endParaRPr lang="en-US" sz="2000" dirty="0" smtClean="0">
              <a:cs typeface="+mj-cs"/>
            </a:endParaRPr>
          </a:p>
          <a:p>
            <a:pPr marL="457200" lvl="1" indent="0" algn="just">
              <a:buNone/>
            </a:pPr>
            <a:endParaRPr lang="en-US" sz="2000" dirty="0">
              <a:cs typeface="+mj-cs"/>
            </a:endParaRPr>
          </a:p>
          <a:p>
            <a:pPr marL="742950" lvl="1" indent="-285750" algn="just"/>
            <a:endParaRPr lang="ar-SA" sz="2000" dirty="0"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236544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3C8894F-6490-8182-43BF-760678175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Live Project Demo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A63928-F769-36FB-BEE9-7DFDB6A95E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3BEC7-6943-1C49-BF61-63E279F16A9B}" type="slidenum">
              <a:rPr lang="en-SA" smtClean="0"/>
              <a:pPr/>
              <a:t>12</a:t>
            </a:fld>
            <a:endParaRPr lang="en-SA"/>
          </a:p>
        </p:txBody>
      </p:sp>
      <p:pic>
        <p:nvPicPr>
          <p:cNvPr id="10" name="Homes — Mozilla Firefox 2024-07-11 08-32-5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7129"/>
          <a:stretch/>
        </p:blipFill>
        <p:spPr>
          <a:xfrm>
            <a:off x="1373986" y="1376217"/>
            <a:ext cx="9005455" cy="4876801"/>
          </a:xfrm>
        </p:spPr>
      </p:pic>
    </p:spTree>
    <p:extLst>
      <p:ext uri="{BB962C8B-B14F-4D97-AF65-F5344CB8AC3E}">
        <p14:creationId xmlns:p14="http://schemas.microsoft.com/office/powerpoint/2010/main" val="3596044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ACC3E46-B881-BAE3-8C0B-B03D6F4D09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1201EB5-EC76-E879-FD38-096014E107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Final Capstone Project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2CE5D5-272E-0A32-380C-3A12552CA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3BEC7-6943-1C49-BF61-63E279F16A9B}" type="slidenum">
              <a:rPr lang="en-SA" smtClean="0"/>
              <a:pPr/>
              <a:t>13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26314457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B18F7727-ED3D-D853-9F90-9DA0D14091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984527" y="1439253"/>
            <a:ext cx="4222945" cy="3979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3377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9C55E-B132-C73C-4F7F-327963E11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Orientation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FE5583-AFA1-5B37-B074-B1A03A5F18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Final Capstone Project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437B73-5E98-FD1E-D900-7D48D3296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3BEC7-6943-1C49-BF61-63E279F16A9B}" type="slidenum">
              <a:rPr lang="en-SA" smtClean="0"/>
              <a:t>2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28581363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3C8894F-6490-8182-43BF-760678175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A63928-F769-36FB-BEE9-7DFDB6A95E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3BEC7-6943-1C49-BF61-63E279F16A9B}" type="slidenum">
              <a:rPr lang="en-SA" smtClean="0"/>
              <a:pPr/>
              <a:t>3</a:t>
            </a:fld>
            <a:endParaRPr lang="en-SA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0A2FAF9-44D4-A8B0-7E56-D4F0BB3DA1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>
                <a:cs typeface="+mj-cs"/>
              </a:rPr>
              <a:t>Bootcamp Overview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>
                <a:cs typeface="+mj-cs"/>
              </a:rPr>
              <a:t>Project Overview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>
                <a:cs typeface="+mj-cs"/>
              </a:rPr>
              <a:t>Approach to Solution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>
                <a:cs typeface="+mj-cs"/>
              </a:rPr>
              <a:t>Technology Used and Why?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>
                <a:cs typeface="+mj-cs"/>
              </a:rPr>
              <a:t>Key Learnings &amp; Outcomes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>
                <a:cs typeface="+mj-cs"/>
              </a:rPr>
              <a:t>Live Demo</a:t>
            </a:r>
          </a:p>
        </p:txBody>
      </p:sp>
    </p:spTree>
    <p:extLst>
      <p:ext uri="{BB962C8B-B14F-4D97-AF65-F5344CB8AC3E}">
        <p14:creationId xmlns:p14="http://schemas.microsoft.com/office/powerpoint/2010/main" val="25187334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3C8894F-6490-8182-43BF-760678175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Bootcamp Overview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A63928-F769-36FB-BEE9-7DFDB6A95E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3BEC7-6943-1C49-BF61-63E279F16A9B}" type="slidenum">
              <a:rPr lang="en-SA" smtClean="0"/>
              <a:pPr/>
              <a:t>4</a:t>
            </a:fld>
            <a:endParaRPr lang="en-SA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0A2FAF9-44D4-A8B0-7E56-D4F0BB3DA1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742950" lvl="1" indent="-285750" algn="just"/>
            <a:r>
              <a:rPr lang="en-US" b="1" dirty="0" smtClean="0">
                <a:cs typeface="+mj-cs"/>
              </a:rPr>
              <a:t>Systematic </a:t>
            </a:r>
            <a:r>
              <a:rPr lang="en-US" b="1" dirty="0">
                <a:cs typeface="+mj-cs"/>
              </a:rPr>
              <a:t>Development Process</a:t>
            </a:r>
            <a:r>
              <a:rPr lang="en-US" b="1" dirty="0" smtClean="0">
                <a:cs typeface="+mj-cs"/>
              </a:rPr>
              <a:t>:</a:t>
            </a:r>
          </a:p>
          <a:p>
            <a:pPr lvl="1" algn="just">
              <a:buFontTx/>
              <a:buChar char="-"/>
            </a:pPr>
            <a:r>
              <a:rPr lang="en-US" dirty="0" smtClean="0">
                <a:cs typeface="+mj-cs"/>
              </a:rPr>
              <a:t>Analyzed </a:t>
            </a:r>
            <a:r>
              <a:rPr lang="en-US" dirty="0">
                <a:cs typeface="+mj-cs"/>
              </a:rPr>
              <a:t>requirements and selected appropriate design patterns to initiate problem-solving. </a:t>
            </a:r>
            <a:endParaRPr lang="en-US" dirty="0" smtClean="0">
              <a:cs typeface="+mj-cs"/>
            </a:endParaRPr>
          </a:p>
          <a:p>
            <a:pPr lvl="1" algn="just">
              <a:buFontTx/>
              <a:buChar char="-"/>
            </a:pPr>
            <a:r>
              <a:rPr lang="en-US" dirty="0" smtClean="0">
                <a:cs typeface="+mj-cs"/>
              </a:rPr>
              <a:t> </a:t>
            </a:r>
            <a:r>
              <a:rPr lang="en-US" dirty="0">
                <a:cs typeface="+mj-cs"/>
              </a:rPr>
              <a:t>Effectively distributed tasks and managed version control using </a:t>
            </a:r>
            <a:r>
              <a:rPr lang="en-US" dirty="0" err="1">
                <a:cs typeface="+mj-cs"/>
              </a:rPr>
              <a:t>Git</a:t>
            </a:r>
            <a:r>
              <a:rPr lang="en-US" dirty="0">
                <a:cs typeface="+mj-cs"/>
              </a:rPr>
              <a:t>. </a:t>
            </a:r>
            <a:endParaRPr lang="en-US" dirty="0" smtClean="0">
              <a:cs typeface="+mj-cs"/>
            </a:endParaRPr>
          </a:p>
          <a:p>
            <a:pPr lvl="1" algn="just">
              <a:buFontTx/>
              <a:buChar char="-"/>
            </a:pPr>
            <a:r>
              <a:rPr lang="en-US" dirty="0" smtClean="0">
                <a:cs typeface="+mj-cs"/>
              </a:rPr>
              <a:t>  </a:t>
            </a:r>
            <a:r>
              <a:rPr lang="en-US" dirty="0">
                <a:cs typeface="+mj-cs"/>
              </a:rPr>
              <a:t>Chose and designed the most suitable database.  </a:t>
            </a:r>
            <a:endParaRPr lang="en-US" dirty="0" smtClean="0">
              <a:cs typeface="+mj-cs"/>
            </a:endParaRPr>
          </a:p>
          <a:p>
            <a:pPr lvl="1" algn="just">
              <a:buFontTx/>
              <a:buChar char="-"/>
            </a:pPr>
            <a:r>
              <a:rPr lang="en-US" dirty="0" smtClean="0">
                <a:cs typeface="+mj-cs"/>
              </a:rPr>
              <a:t> Developed </a:t>
            </a:r>
            <a:r>
              <a:rPr lang="en-US" dirty="0">
                <a:cs typeface="+mj-cs"/>
              </a:rPr>
              <a:t>the backend using Java with libraries and techniques for well-organized code. </a:t>
            </a:r>
            <a:endParaRPr lang="en-US" dirty="0" smtClean="0">
              <a:cs typeface="+mj-cs"/>
            </a:endParaRPr>
          </a:p>
          <a:p>
            <a:pPr lvl="1" algn="just">
              <a:buFontTx/>
              <a:buChar char="-"/>
            </a:pPr>
            <a:r>
              <a:rPr lang="en-US" dirty="0" smtClean="0">
                <a:cs typeface="+mj-cs"/>
              </a:rPr>
              <a:t>  Worked </a:t>
            </a:r>
            <a:r>
              <a:rPr lang="en-US" dirty="0">
                <a:cs typeface="+mj-cs"/>
              </a:rPr>
              <a:t>on the frontend using Angular and designed HTML pages, creating a complete development workflow from start to finish</a:t>
            </a:r>
            <a:r>
              <a:rPr lang="en-US" dirty="0" smtClean="0">
                <a:cs typeface="+mj-cs"/>
              </a:rPr>
              <a:t>.</a:t>
            </a:r>
            <a:endParaRPr lang="en-US" sz="2000" dirty="0">
              <a:cs typeface="+mj-cs"/>
            </a:endParaRPr>
          </a:p>
          <a:p>
            <a:pPr marL="742950" lvl="1" indent="-285750" algn="just"/>
            <a:r>
              <a:rPr lang="en-US" b="1" dirty="0">
                <a:cs typeface="+mj-cs"/>
              </a:rPr>
              <a:t>Unique Tool Experience</a:t>
            </a:r>
            <a:r>
              <a:rPr lang="en-US" b="1" dirty="0" smtClean="0">
                <a:cs typeface="+mj-cs"/>
              </a:rPr>
              <a:t>:</a:t>
            </a:r>
          </a:p>
          <a:p>
            <a:pPr marL="742950" lvl="1" indent="-285750" algn="just"/>
            <a:r>
              <a:rPr lang="en-US" dirty="0">
                <a:cs typeface="+mj-cs"/>
              </a:rPr>
              <a:t>Learned to use </a:t>
            </a:r>
            <a:r>
              <a:rPr lang="en-US" dirty="0" err="1">
                <a:cs typeface="+mj-cs"/>
              </a:rPr>
              <a:t>CAgen</a:t>
            </a:r>
            <a:r>
              <a:rPr lang="en-US" dirty="0">
                <a:cs typeface="+mj-cs"/>
              </a:rPr>
              <a:t>, a helpful and intuitive tool for building code and interfaces, which provided a unique and exceptional experience.</a:t>
            </a:r>
          </a:p>
        </p:txBody>
      </p:sp>
    </p:spTree>
    <p:extLst>
      <p:ext uri="{BB962C8B-B14F-4D97-AF65-F5344CB8AC3E}">
        <p14:creationId xmlns:p14="http://schemas.microsoft.com/office/powerpoint/2010/main" val="14285533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3C8894F-6490-8182-43BF-7606781752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7584"/>
            <a:ext cx="10077028" cy="1351143"/>
          </a:xfrm>
        </p:spPr>
        <p:txBody>
          <a:bodyPr/>
          <a:lstStyle/>
          <a:p>
            <a:r>
              <a:rPr lang="en-US" dirty="0"/>
              <a:t>Project </a:t>
            </a:r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A63928-F769-36FB-BEE9-7DFDB6A95E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3BEC7-6943-1C49-BF61-63E279F16A9B}" type="slidenum">
              <a:rPr lang="en-SA" smtClean="0"/>
              <a:pPr/>
              <a:t>5</a:t>
            </a:fld>
            <a:endParaRPr lang="en-SA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0A2FAF9-44D4-A8B0-7E56-D4F0BB3DA1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5334"/>
            <a:ext cx="10515600" cy="4351338"/>
          </a:xfrm>
        </p:spPr>
        <p:txBody>
          <a:bodyPr/>
          <a:lstStyle/>
          <a:p>
            <a:pPr marL="0" indent="0" algn="just">
              <a:buNone/>
            </a:pPr>
            <a:endParaRPr lang="en-US" sz="2000" b="1" dirty="0">
              <a:cs typeface="+mj-cs"/>
            </a:endParaRPr>
          </a:p>
          <a:p>
            <a:pPr marL="742950" lvl="1" indent="-285750" algn="just"/>
            <a:r>
              <a:rPr lang="en-US" b="1" dirty="0" smtClean="0">
                <a:cs typeface="+mj-cs"/>
              </a:rPr>
              <a:t>Introduction:</a:t>
            </a:r>
          </a:p>
          <a:p>
            <a:pPr marL="457200" lvl="1" indent="0" algn="just">
              <a:buNone/>
            </a:pPr>
            <a:r>
              <a:rPr lang="en-US" dirty="0" smtClean="0">
                <a:cs typeface="+mj-cs"/>
              </a:rPr>
              <a:t> Advances in telecommunications have led to the rise of fields like telehealth and telemedicine.   However, rising healthcare costs and the remoteness of some areas make accessing health services challenging.</a:t>
            </a:r>
            <a:endParaRPr lang="en-US" dirty="0">
              <a:cs typeface="+mj-cs"/>
            </a:endParaRPr>
          </a:p>
          <a:p>
            <a:pPr marL="742950" lvl="1" indent="-285750" algn="just"/>
            <a:r>
              <a:rPr lang="en-US" b="1" dirty="0" smtClean="0">
                <a:cs typeface="+mj-cs"/>
              </a:rPr>
              <a:t>Project </a:t>
            </a:r>
            <a:r>
              <a:rPr lang="en-US" b="1" dirty="0">
                <a:cs typeface="+mj-cs"/>
              </a:rPr>
              <a:t>Idea</a:t>
            </a:r>
            <a:r>
              <a:rPr lang="en-US" b="1" dirty="0" smtClean="0">
                <a:cs typeface="+mj-cs"/>
              </a:rPr>
              <a:t>:</a:t>
            </a:r>
          </a:p>
          <a:p>
            <a:pPr marL="457200" lvl="1" indent="0" algn="just">
              <a:buNone/>
            </a:pPr>
            <a:r>
              <a:rPr lang="en-US" dirty="0">
                <a:cs typeface="+mj-cs"/>
              </a:rPr>
              <a:t>A web application platform that allows patients to receive remote consultations securely and privately from verified doctors while maintaining data confidentiality and patient consent.</a:t>
            </a:r>
            <a:endParaRPr lang="en-US" dirty="0" smtClean="0">
              <a:cs typeface="+mj-cs"/>
            </a:endParaRPr>
          </a:p>
          <a:p>
            <a:pPr marL="742950" lvl="1" indent="-285750" algn="just"/>
            <a:r>
              <a:rPr lang="en-US" b="1" dirty="0">
                <a:cs typeface="+mj-cs"/>
              </a:rPr>
              <a:t>Project Goals</a:t>
            </a:r>
            <a:r>
              <a:rPr lang="en-US" b="1" dirty="0" smtClean="0">
                <a:cs typeface="+mj-cs"/>
              </a:rPr>
              <a:t>:</a:t>
            </a:r>
          </a:p>
          <a:p>
            <a:pPr marL="457200" lvl="1" indent="0" algn="just">
              <a:buNone/>
            </a:pPr>
            <a:r>
              <a:rPr lang="en-US" dirty="0">
                <a:cs typeface="+mj-cs"/>
              </a:rPr>
              <a:t> Provide remote consultations</a:t>
            </a:r>
            <a:r>
              <a:rPr lang="en-US" dirty="0" smtClean="0">
                <a:cs typeface="+mj-cs"/>
              </a:rPr>
              <a:t>.</a:t>
            </a:r>
          </a:p>
          <a:p>
            <a:pPr marL="457200" lvl="1" indent="0" algn="just">
              <a:buNone/>
            </a:pPr>
            <a:r>
              <a:rPr lang="en-US" dirty="0" smtClean="0">
                <a:cs typeface="+mj-cs"/>
              </a:rPr>
              <a:t> </a:t>
            </a:r>
            <a:r>
              <a:rPr lang="en-US" dirty="0">
                <a:cs typeface="+mj-cs"/>
              </a:rPr>
              <a:t>Ensure security and privacy. </a:t>
            </a:r>
            <a:endParaRPr lang="en-US" dirty="0" smtClean="0">
              <a:cs typeface="+mj-cs"/>
            </a:endParaRPr>
          </a:p>
          <a:p>
            <a:pPr marL="457200" lvl="1" indent="0" algn="just">
              <a:buNone/>
            </a:pPr>
            <a:r>
              <a:rPr lang="en-US" dirty="0" smtClean="0">
                <a:cs typeface="+mj-cs"/>
              </a:rPr>
              <a:t> Maintain </a:t>
            </a:r>
            <a:r>
              <a:rPr lang="en-US" dirty="0">
                <a:cs typeface="+mj-cs"/>
              </a:rPr>
              <a:t>data confidentiality and patient consent.</a:t>
            </a:r>
            <a:endParaRPr lang="ar-SA" sz="2000" dirty="0"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5330710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3C8894F-6490-8182-43BF-760678175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Overview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A63928-F769-36FB-BEE9-7DFDB6A95E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3BEC7-6943-1C49-BF61-63E279F16A9B}" type="slidenum">
              <a:rPr lang="en-SA" smtClean="0"/>
              <a:pPr/>
              <a:t>6</a:t>
            </a:fld>
            <a:endParaRPr lang="en-SA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0A2FAF9-44D4-A8B0-7E56-D4F0BB3DA1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9673" y="1450108"/>
            <a:ext cx="10624127" cy="4998605"/>
          </a:xfrm>
        </p:spPr>
        <p:txBody>
          <a:bodyPr/>
          <a:lstStyle/>
          <a:p>
            <a:pPr marL="285750" indent="-285750" algn="just"/>
            <a:r>
              <a:rPr lang="en-US" b="1" dirty="0">
                <a:cs typeface="+mj-cs"/>
              </a:rPr>
              <a:t>Customer </a:t>
            </a:r>
            <a:r>
              <a:rPr lang="en-US" b="1" dirty="0" smtClean="0">
                <a:cs typeface="+mj-cs"/>
              </a:rPr>
              <a:t>Journeys</a:t>
            </a:r>
          </a:p>
          <a:p>
            <a:pPr marL="285750" indent="-285750" algn="just"/>
            <a:r>
              <a:rPr lang="en-US" dirty="0">
                <a:cs typeface="+mj-cs"/>
              </a:rPr>
              <a:t> </a:t>
            </a:r>
            <a:r>
              <a:rPr lang="en-US" b="1" dirty="0">
                <a:cs typeface="+mj-cs"/>
              </a:rPr>
              <a:t>Doctor </a:t>
            </a:r>
            <a:r>
              <a:rPr lang="en-US" b="1" dirty="0" smtClean="0">
                <a:cs typeface="+mj-cs"/>
              </a:rPr>
              <a:t>Journey :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sz="1400" dirty="0" smtClean="0">
                <a:cs typeface="+mj-cs"/>
              </a:rPr>
              <a:t> </a:t>
            </a:r>
            <a:r>
              <a:rPr lang="en-US" sz="1400" dirty="0">
                <a:cs typeface="+mj-cs"/>
              </a:rPr>
              <a:t>Doctor should be able to register and </a:t>
            </a:r>
            <a:r>
              <a:rPr lang="en-US" sz="1400" dirty="0" smtClean="0">
                <a:cs typeface="+mj-cs"/>
              </a:rPr>
              <a:t>login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sz="1400" dirty="0" smtClean="0">
                <a:cs typeface="+mj-cs"/>
              </a:rPr>
              <a:t> </a:t>
            </a:r>
            <a:r>
              <a:rPr lang="en-US" sz="1400" dirty="0">
                <a:cs typeface="+mj-cs"/>
              </a:rPr>
              <a:t>Doctor should be able to define and manage availability </a:t>
            </a:r>
            <a:r>
              <a:rPr lang="en-US" sz="1400" dirty="0" smtClean="0">
                <a:cs typeface="+mj-cs"/>
              </a:rPr>
              <a:t>schedule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sz="1400" dirty="0" smtClean="0">
                <a:cs typeface="+mj-cs"/>
              </a:rPr>
              <a:t> </a:t>
            </a:r>
            <a:r>
              <a:rPr lang="en-US" sz="1400" dirty="0">
                <a:cs typeface="+mj-cs"/>
              </a:rPr>
              <a:t>Doctor should be able to check all pending consultation </a:t>
            </a:r>
            <a:r>
              <a:rPr lang="en-US" sz="1400" dirty="0" smtClean="0">
                <a:cs typeface="+mj-cs"/>
              </a:rPr>
              <a:t>requests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sz="1400" dirty="0" smtClean="0">
                <a:cs typeface="+mj-cs"/>
              </a:rPr>
              <a:t> </a:t>
            </a:r>
            <a:r>
              <a:rPr lang="en-US" sz="1400" dirty="0">
                <a:cs typeface="+mj-cs"/>
              </a:rPr>
              <a:t>Doctor should be able to give consultation to a pending </a:t>
            </a:r>
            <a:r>
              <a:rPr lang="en-US" sz="1400" dirty="0" smtClean="0">
                <a:cs typeface="+mj-cs"/>
              </a:rPr>
              <a:t>request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sz="1400" dirty="0" smtClean="0">
                <a:cs typeface="+mj-cs"/>
              </a:rPr>
              <a:t> </a:t>
            </a:r>
            <a:r>
              <a:rPr lang="en-US" sz="1400" dirty="0">
                <a:cs typeface="+mj-cs"/>
              </a:rPr>
              <a:t>Doctor should be able to record a patient’s </a:t>
            </a:r>
            <a:r>
              <a:rPr lang="en-US" sz="1400" dirty="0" smtClean="0">
                <a:cs typeface="+mj-cs"/>
              </a:rPr>
              <a:t>diagnosis</a:t>
            </a:r>
            <a:endParaRPr lang="ar-SA" sz="1400" dirty="0" smtClean="0">
              <a:cs typeface="+mj-cs"/>
            </a:endParaRPr>
          </a:p>
          <a:p>
            <a:pPr marL="457200" indent="-457200" algn="just">
              <a:buFont typeface="+mj-lt"/>
              <a:buAutoNum type="arabicPeriod"/>
            </a:pPr>
            <a:r>
              <a:rPr lang="en-US" sz="1400" dirty="0" smtClean="0">
                <a:cs typeface="+mj-cs"/>
              </a:rPr>
              <a:t> </a:t>
            </a:r>
            <a:r>
              <a:rPr lang="en-US" sz="1400" dirty="0">
                <a:cs typeface="+mj-cs"/>
              </a:rPr>
              <a:t>Doctor should be able to search patients’ medical </a:t>
            </a:r>
            <a:r>
              <a:rPr lang="en-US" sz="1400" dirty="0" smtClean="0">
                <a:cs typeface="+mj-cs"/>
              </a:rPr>
              <a:t>records</a:t>
            </a:r>
          </a:p>
          <a:p>
            <a:pPr marL="285750" indent="-285750" algn="just"/>
            <a:r>
              <a:rPr lang="en-US" b="1" dirty="0">
                <a:cs typeface="+mj-cs"/>
              </a:rPr>
              <a:t>Patient </a:t>
            </a:r>
            <a:r>
              <a:rPr lang="en-US" b="1" dirty="0" smtClean="0">
                <a:cs typeface="+mj-cs"/>
              </a:rPr>
              <a:t>Journey :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sz="1400" dirty="0" smtClean="0">
                <a:cs typeface="+mj-cs"/>
              </a:rPr>
              <a:t> </a:t>
            </a:r>
            <a:r>
              <a:rPr lang="en-US" sz="1400" dirty="0">
                <a:cs typeface="+mj-cs"/>
              </a:rPr>
              <a:t>Patient should be able to register and </a:t>
            </a:r>
            <a:r>
              <a:rPr lang="en-US" sz="1400" dirty="0" smtClean="0">
                <a:cs typeface="+mj-cs"/>
              </a:rPr>
              <a:t>login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sz="1400" dirty="0" smtClean="0">
                <a:cs typeface="+mj-cs"/>
              </a:rPr>
              <a:t> </a:t>
            </a:r>
            <a:r>
              <a:rPr lang="en-US" sz="1400" dirty="0">
                <a:cs typeface="+mj-cs"/>
              </a:rPr>
              <a:t>Patient should be able to search for doctor by dynamic criteria [specialties, ratings, availability, id, or name</a:t>
            </a:r>
            <a:r>
              <a:rPr lang="en-US" sz="1400" dirty="0" smtClean="0">
                <a:cs typeface="+mj-cs"/>
              </a:rPr>
              <a:t>]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sz="1400" dirty="0" smtClean="0">
                <a:cs typeface="+mj-cs"/>
              </a:rPr>
              <a:t> </a:t>
            </a:r>
            <a:r>
              <a:rPr lang="en-US" sz="1400" dirty="0">
                <a:cs typeface="+mj-cs"/>
              </a:rPr>
              <a:t>Patient should be able to request consultation from a selected </a:t>
            </a:r>
            <a:r>
              <a:rPr lang="en-US" sz="1400" dirty="0" smtClean="0">
                <a:cs typeface="+mj-cs"/>
              </a:rPr>
              <a:t>doctor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sz="1400" dirty="0" smtClean="0">
                <a:cs typeface="+mj-cs"/>
              </a:rPr>
              <a:t> </a:t>
            </a:r>
            <a:r>
              <a:rPr lang="en-US" sz="1400" dirty="0">
                <a:cs typeface="+mj-cs"/>
              </a:rPr>
              <a:t>Patient can check a consultation </a:t>
            </a:r>
            <a:r>
              <a:rPr lang="en-US" sz="1400" dirty="0" smtClean="0">
                <a:cs typeface="+mj-cs"/>
              </a:rPr>
              <a:t>result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sz="1400" dirty="0" smtClean="0">
                <a:cs typeface="+mj-cs"/>
              </a:rPr>
              <a:t> </a:t>
            </a:r>
            <a:r>
              <a:rPr lang="en-US" sz="1400" dirty="0">
                <a:cs typeface="+mj-cs"/>
              </a:rPr>
              <a:t>Patient can request a medical history report for all previously recorded </a:t>
            </a:r>
            <a:r>
              <a:rPr lang="en-US" sz="1400" dirty="0" smtClean="0">
                <a:cs typeface="+mj-cs"/>
              </a:rPr>
              <a:t>diagnosis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sz="1400" dirty="0" smtClean="0">
                <a:cs typeface="+mj-cs"/>
              </a:rPr>
              <a:t> </a:t>
            </a:r>
            <a:r>
              <a:rPr lang="en-US" sz="1400" dirty="0">
                <a:cs typeface="+mj-cs"/>
              </a:rPr>
              <a:t>Patient should be able to rate a doctor</a:t>
            </a:r>
            <a:endParaRPr lang="ar-SA" sz="1400" dirty="0"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066108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3C8894F-6490-8182-43BF-760678175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Overview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A63928-F769-36FB-BEE9-7DFDB6A95E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3BEC7-6943-1C49-BF61-63E279F16A9B}" type="slidenum">
              <a:rPr lang="en-SA" smtClean="0"/>
              <a:pPr/>
              <a:t>7</a:t>
            </a:fld>
            <a:endParaRPr lang="en-SA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0A2FAF9-44D4-A8B0-7E56-D4F0BB3DA1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9673" y="1450108"/>
            <a:ext cx="10624127" cy="4998605"/>
          </a:xfrm>
        </p:spPr>
        <p:txBody>
          <a:bodyPr/>
          <a:lstStyle/>
          <a:p>
            <a:pPr marL="285750" indent="-285750" algn="just"/>
            <a:r>
              <a:rPr lang="en-US" b="1" dirty="0">
                <a:cs typeface="+mj-cs"/>
              </a:rPr>
              <a:t>Customer </a:t>
            </a:r>
            <a:r>
              <a:rPr lang="en-US" b="1" dirty="0" smtClean="0">
                <a:cs typeface="+mj-cs"/>
              </a:rPr>
              <a:t>Journeys</a:t>
            </a:r>
          </a:p>
          <a:p>
            <a:pPr marL="285750" indent="-285750" algn="just"/>
            <a:r>
              <a:rPr lang="en-US" dirty="0">
                <a:cs typeface="+mj-cs"/>
              </a:rPr>
              <a:t> </a:t>
            </a:r>
            <a:r>
              <a:rPr lang="en-US" b="1" dirty="0">
                <a:cs typeface="+mj-cs"/>
              </a:rPr>
              <a:t>Doctor </a:t>
            </a:r>
            <a:r>
              <a:rPr lang="en-US" b="1" dirty="0" smtClean="0">
                <a:cs typeface="+mj-cs"/>
              </a:rPr>
              <a:t>Journey :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sz="1400" dirty="0">
                <a:cs typeface="+mj-cs"/>
              </a:rPr>
              <a:t> The doctor can search medical reports </a:t>
            </a:r>
            <a:r>
              <a:rPr lang="en-US" sz="1400" dirty="0" smtClean="0">
                <a:cs typeface="+mj-cs"/>
              </a:rPr>
              <a:t>(medical Report) </a:t>
            </a:r>
            <a:r>
              <a:rPr lang="en-US" sz="1400" dirty="0">
                <a:cs typeface="+mj-cs"/>
              </a:rPr>
              <a:t>by patient name, email, patient ID, and report details Doctor should be able to define and manage availability </a:t>
            </a:r>
            <a:r>
              <a:rPr lang="en-US" sz="1400" dirty="0" smtClean="0">
                <a:cs typeface="+mj-cs"/>
              </a:rPr>
              <a:t>schedule</a:t>
            </a:r>
            <a:r>
              <a:rPr lang="ar-SA" sz="1400" dirty="0" smtClean="0">
                <a:cs typeface="+mj-cs"/>
              </a:rPr>
              <a:t>/</a:t>
            </a:r>
            <a:r>
              <a:rPr lang="en-US" sz="1400" dirty="0"/>
              <a:t> medical </a:t>
            </a:r>
            <a:r>
              <a:rPr lang="en-US" sz="1400" dirty="0" smtClean="0"/>
              <a:t>Report</a:t>
            </a:r>
            <a:r>
              <a:rPr lang="ar-SA" sz="1400" dirty="0" smtClean="0"/>
              <a:t>/</a:t>
            </a:r>
            <a:r>
              <a:rPr lang="en-US" sz="1400" dirty="0"/>
              <a:t> consultation</a:t>
            </a:r>
            <a:endParaRPr lang="en-US" sz="1400" dirty="0" smtClean="0">
              <a:cs typeface="+mj-cs"/>
            </a:endParaRPr>
          </a:p>
          <a:p>
            <a:pPr marL="457200" indent="-457200" algn="just">
              <a:buFont typeface="+mj-lt"/>
              <a:buAutoNum type="arabicPeriod"/>
            </a:pPr>
            <a:r>
              <a:rPr lang="en-US" sz="1400" dirty="0">
                <a:cs typeface="+mj-cs"/>
              </a:rPr>
              <a:t> The doctor can add and edit medical reports </a:t>
            </a:r>
            <a:r>
              <a:rPr lang="en-US" sz="1400" dirty="0" smtClean="0">
                <a:cs typeface="+mj-cs"/>
              </a:rPr>
              <a:t>(medical Report). 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sz="1400" dirty="0">
                <a:cs typeface="+mj-cs"/>
              </a:rPr>
              <a:t> The doctor can view their own evaluation</a:t>
            </a:r>
            <a:r>
              <a:rPr lang="en-US" sz="1400" dirty="0" smtClean="0">
                <a:cs typeface="+mj-cs"/>
              </a:rPr>
              <a:t>.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sz="1400" dirty="0">
                <a:cs typeface="+mj-cs"/>
              </a:rPr>
              <a:t>The doctor can search for the </a:t>
            </a:r>
            <a:r>
              <a:rPr lang="en-US" sz="1400" dirty="0" smtClean="0">
                <a:cs typeface="+mj-cs"/>
              </a:rPr>
              <a:t>patient</a:t>
            </a:r>
            <a:r>
              <a:rPr lang="ar-SA" sz="1400" dirty="0" smtClean="0">
                <a:cs typeface="+mj-cs"/>
              </a:rPr>
              <a:t> </a:t>
            </a:r>
            <a:r>
              <a:rPr lang="en-US" sz="1400" dirty="0" smtClean="0">
                <a:cs typeface="+mj-cs"/>
              </a:rPr>
              <a:t> information..</a:t>
            </a:r>
          </a:p>
          <a:p>
            <a:pPr marL="285750" indent="-285750" algn="just"/>
            <a:r>
              <a:rPr lang="en-US" b="1" dirty="0">
                <a:cs typeface="+mj-cs"/>
              </a:rPr>
              <a:t>Patient </a:t>
            </a:r>
            <a:r>
              <a:rPr lang="en-US" b="1" dirty="0" smtClean="0">
                <a:cs typeface="+mj-cs"/>
              </a:rPr>
              <a:t>Journey :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sz="1400" dirty="0">
                <a:cs typeface="+mj-cs"/>
              </a:rPr>
              <a:t> The patient can search for medical records using the ID</a:t>
            </a:r>
            <a:r>
              <a:rPr lang="en-US" sz="1400" dirty="0" smtClean="0">
                <a:cs typeface="+mj-cs"/>
              </a:rPr>
              <a:t>.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sz="1400" dirty="0">
                <a:cs typeface="+mj-cs"/>
              </a:rPr>
              <a:t>The patient can search for doctors based on their previous evaluations</a:t>
            </a:r>
            <a:r>
              <a:rPr lang="en-US" sz="1400" dirty="0" smtClean="0">
                <a:cs typeface="+mj-cs"/>
              </a:rPr>
              <a:t>.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sz="1400" dirty="0">
                <a:cs typeface="+mj-cs"/>
              </a:rPr>
              <a:t>The patient can search for a specific doctor to view their evaluation</a:t>
            </a:r>
            <a:r>
              <a:rPr lang="en-US" sz="1400" dirty="0" smtClean="0">
                <a:cs typeface="+mj-cs"/>
              </a:rPr>
              <a:t>.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sz="1400" dirty="0">
                <a:cs typeface="+mj-cs"/>
              </a:rPr>
              <a:t>The patient can search whether a specific doctor is available or not</a:t>
            </a:r>
            <a:r>
              <a:rPr lang="en-US" sz="1400" dirty="0" smtClean="0">
                <a:cs typeface="+mj-cs"/>
              </a:rPr>
              <a:t>.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sz="1400" dirty="0">
                <a:cs typeface="+mj-cs"/>
              </a:rPr>
              <a:t>The patient can search for all available doctors</a:t>
            </a:r>
            <a:r>
              <a:rPr lang="en-US" sz="1400" dirty="0" smtClean="0">
                <a:cs typeface="+mj-c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502989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3C8894F-6490-8182-43BF-760678175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 to Solution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A63928-F769-36FB-BEE9-7DFDB6A95E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3BEC7-6943-1C49-BF61-63E279F16A9B}" type="slidenum">
              <a:rPr lang="en-SA" smtClean="0"/>
              <a:pPr/>
              <a:t>8</a:t>
            </a:fld>
            <a:endParaRPr lang="en-SA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0A2FAF9-44D4-A8B0-7E56-D4F0BB3DA1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1586"/>
            <a:ext cx="10515600" cy="4844763"/>
          </a:xfrm>
        </p:spPr>
        <p:txBody>
          <a:bodyPr>
            <a:normAutofit/>
          </a:bodyPr>
          <a:lstStyle/>
          <a:p>
            <a:pPr marL="742950" lvl="1" indent="-285750" algn="just"/>
            <a:r>
              <a:rPr lang="en-US" b="1" dirty="0"/>
              <a:t> Backend Development : </a:t>
            </a:r>
            <a:endParaRPr lang="en-US" dirty="0">
              <a:cs typeface="+mj-cs"/>
            </a:endParaRPr>
          </a:p>
          <a:p>
            <a:pPr marL="742950" lvl="1" indent="-285750" algn="just"/>
            <a:r>
              <a:rPr lang="en-US" sz="1600" b="1" dirty="0" smtClean="0">
                <a:cs typeface="+mj-cs"/>
              </a:rPr>
              <a:t>Architecture: </a:t>
            </a:r>
            <a:r>
              <a:rPr lang="en-US" sz="1600" b="1" dirty="0" smtClean="0">
                <a:solidFill>
                  <a:srgbClr val="FF0000"/>
                </a:solidFill>
                <a:cs typeface="+mj-cs"/>
              </a:rPr>
              <a:t>Implement </a:t>
            </a:r>
            <a:r>
              <a:rPr lang="en-US" sz="1600" b="1" dirty="0">
                <a:solidFill>
                  <a:srgbClr val="FF0000"/>
                </a:solidFill>
                <a:cs typeface="+mj-cs"/>
              </a:rPr>
              <a:t>the MVC (Model-View-Controller) </a:t>
            </a:r>
            <a:r>
              <a:rPr lang="en-US" sz="1600" b="1" dirty="0">
                <a:cs typeface="+mj-cs"/>
              </a:rPr>
              <a:t>design pattern to ensure a well-organized and scalable codebase, facilitating easier maintenance and future enhancements.</a:t>
            </a:r>
            <a:endParaRPr lang="en-US" sz="1600" b="1" dirty="0">
              <a:cs typeface="+mj-cs"/>
            </a:endParaRPr>
          </a:p>
          <a:p>
            <a:pPr marL="742950" lvl="1" indent="-285750" algn="just"/>
            <a:r>
              <a:rPr lang="en-US" sz="1600" b="1" dirty="0" smtClean="0">
                <a:cs typeface="+mj-cs"/>
              </a:rPr>
              <a:t>Database: </a:t>
            </a:r>
            <a:r>
              <a:rPr lang="en-US" sz="1600" b="1" dirty="0" smtClean="0">
                <a:solidFill>
                  <a:srgbClr val="FF0000"/>
                </a:solidFill>
                <a:cs typeface="+mj-cs"/>
              </a:rPr>
              <a:t>Define </a:t>
            </a:r>
            <a:r>
              <a:rPr lang="en-US" sz="1600" b="1" dirty="0">
                <a:solidFill>
                  <a:srgbClr val="FF0000"/>
                </a:solidFill>
                <a:cs typeface="+mj-cs"/>
              </a:rPr>
              <a:t>SQLite tables </a:t>
            </a:r>
            <a:r>
              <a:rPr lang="en-US" sz="1600" b="1" dirty="0">
                <a:cs typeface="+mj-cs"/>
              </a:rPr>
              <a:t>for DOCTORS, PATIENTS, CONSULTATIONS, SCHEDULES, and </a:t>
            </a:r>
            <a:r>
              <a:rPr lang="en-US" sz="1600" b="1" dirty="0" smtClean="0">
                <a:cs typeface="+mj-cs"/>
              </a:rPr>
              <a:t>MEDICAL_REPORTS, and  Ratings to </a:t>
            </a:r>
            <a:r>
              <a:rPr lang="en-US" sz="1600" b="1" dirty="0">
                <a:cs typeface="+mj-cs"/>
              </a:rPr>
              <a:t>efficiently manage and store critical data, ensuring optimal performance and data integrity.</a:t>
            </a:r>
            <a:endParaRPr lang="en-US" sz="1600" b="1" dirty="0" smtClean="0">
              <a:cs typeface="+mj-cs"/>
            </a:endParaRPr>
          </a:p>
          <a:p>
            <a:pPr marL="742950" lvl="1" indent="-285750" algn="just"/>
            <a:r>
              <a:rPr lang="en-US" sz="1600" b="1" dirty="0" smtClean="0">
                <a:cs typeface="+mj-cs"/>
              </a:rPr>
              <a:t>Setup: </a:t>
            </a:r>
            <a:r>
              <a:rPr lang="en-US" sz="1600" b="1" dirty="0" smtClean="0">
                <a:solidFill>
                  <a:srgbClr val="FF0000"/>
                </a:solidFill>
                <a:cs typeface="+mj-cs"/>
              </a:rPr>
              <a:t>Utilize </a:t>
            </a:r>
            <a:r>
              <a:rPr lang="en-US" sz="1600" b="1" dirty="0">
                <a:solidFill>
                  <a:srgbClr val="FF0000"/>
                </a:solidFill>
                <a:cs typeface="+mj-cs"/>
              </a:rPr>
              <a:t>IntelliJ IDEA </a:t>
            </a:r>
            <a:r>
              <a:rPr lang="en-US" sz="1600" b="1" dirty="0">
                <a:cs typeface="+mj-cs"/>
              </a:rPr>
              <a:t>for Java development and seamlessly integrate SQLite as the database to maintain robust data persistence and simplify development workflows.</a:t>
            </a:r>
            <a:endParaRPr lang="en-US" sz="1600" b="1" dirty="0" smtClean="0">
              <a:cs typeface="+mj-cs"/>
            </a:endParaRPr>
          </a:p>
          <a:p>
            <a:pPr marL="742950" lvl="1" indent="-285750" algn="just"/>
            <a:r>
              <a:rPr lang="en-US" sz="1600" b="1" dirty="0">
                <a:cs typeface="+mj-cs"/>
              </a:rPr>
              <a:t>Implementation</a:t>
            </a:r>
            <a:r>
              <a:rPr lang="en-US" sz="1600" b="1" dirty="0" smtClean="0">
                <a:cs typeface="+mj-cs"/>
              </a:rPr>
              <a:t>: </a:t>
            </a:r>
            <a:r>
              <a:rPr lang="en-US" sz="1600" b="1" dirty="0" smtClean="0">
                <a:solidFill>
                  <a:srgbClr val="FF0000"/>
                </a:solidFill>
                <a:cs typeface="+mj-cs"/>
              </a:rPr>
              <a:t>Create </a:t>
            </a:r>
            <a:r>
              <a:rPr lang="en-US" sz="1600" b="1" dirty="0">
                <a:solidFill>
                  <a:srgbClr val="FF0000"/>
                </a:solidFill>
                <a:cs typeface="+mj-cs"/>
              </a:rPr>
              <a:t>secure and efficient RESTful APIs </a:t>
            </a:r>
            <a:r>
              <a:rPr lang="en-US" sz="1600" b="1" dirty="0">
                <a:cs typeface="+mj-cs"/>
              </a:rPr>
              <a:t>to handle all </a:t>
            </a:r>
            <a:r>
              <a:rPr lang="en-US" sz="1600" b="1" dirty="0">
                <a:solidFill>
                  <a:srgbClr val="FF0000"/>
                </a:solidFill>
                <a:cs typeface="+mj-cs"/>
              </a:rPr>
              <a:t>CRUD (Create, Read, Update, Delete</a:t>
            </a:r>
            <a:r>
              <a:rPr lang="en-US" sz="1600" b="1" dirty="0">
                <a:cs typeface="+mj-cs"/>
              </a:rPr>
              <a:t>) operations, employing industry best practices for security and ensuring compliance with data privacy regulations</a:t>
            </a:r>
            <a:r>
              <a:rPr lang="en-US" sz="1600" b="1" dirty="0" smtClean="0">
                <a:cs typeface="+mj-cs"/>
              </a:rPr>
              <a:t>.</a:t>
            </a:r>
            <a:endParaRPr lang="en-US" sz="1600" b="1" dirty="0">
              <a:cs typeface="+mj-cs"/>
            </a:endParaRPr>
          </a:p>
          <a:p>
            <a:pPr marL="742950" lvl="1" indent="-285750" algn="just"/>
            <a:r>
              <a:rPr lang="en-US" b="1" dirty="0" smtClean="0"/>
              <a:t>Frontend Development </a:t>
            </a:r>
            <a:r>
              <a:rPr lang="en-US" b="1" dirty="0"/>
              <a:t>: </a:t>
            </a:r>
            <a:endParaRPr lang="en-US" b="1" dirty="0" smtClean="0"/>
          </a:p>
          <a:p>
            <a:pPr marL="742950" lvl="1" indent="-285750" algn="just"/>
            <a:r>
              <a:rPr lang="en-US" sz="1600" b="1" dirty="0"/>
              <a:t>Architecture</a:t>
            </a:r>
            <a:r>
              <a:rPr lang="en-US" sz="1600" b="1" dirty="0" smtClean="0"/>
              <a:t>: </a:t>
            </a:r>
            <a:r>
              <a:rPr lang="en-US" sz="1600" b="1" dirty="0" smtClean="0">
                <a:solidFill>
                  <a:srgbClr val="FF0000"/>
                </a:solidFill>
              </a:rPr>
              <a:t>Build </a:t>
            </a:r>
            <a:r>
              <a:rPr lang="en-US" sz="1600" b="1" dirty="0">
                <a:solidFill>
                  <a:srgbClr val="FF0000"/>
                </a:solidFill>
              </a:rPr>
              <a:t>modular UI components using </a:t>
            </a:r>
            <a:r>
              <a:rPr lang="en-US" sz="1600" b="1" dirty="0" err="1" smtClean="0">
                <a:solidFill>
                  <a:srgbClr val="FF0000"/>
                </a:solidFill>
              </a:rPr>
              <a:t>Angular's</a:t>
            </a:r>
            <a:r>
              <a:rPr lang="en-US" sz="1600" b="1" dirty="0" smtClean="0">
                <a:solidFill>
                  <a:srgbClr val="FF0000"/>
                </a:solidFill>
              </a:rPr>
              <a:t> </a:t>
            </a:r>
            <a:r>
              <a:rPr lang="en-US" sz="1600" b="1" dirty="0"/>
              <a:t>component-based architecture to foster reusability and maintainability, enhancing user interface flexibility and responsiveness.</a:t>
            </a:r>
            <a:endParaRPr lang="en-US" sz="1600" b="1" dirty="0"/>
          </a:p>
          <a:p>
            <a:pPr marL="742950" lvl="1" indent="-285750" algn="just"/>
            <a:r>
              <a:rPr lang="en-US" sz="1600" b="1" dirty="0" smtClean="0"/>
              <a:t>Database: Utilize </a:t>
            </a:r>
            <a:r>
              <a:rPr lang="en-US" sz="1600" b="1" dirty="0"/>
              <a:t>Angular CLI for rapid project setup and scaffolding, enabling quick prototyping and development of frontend features.</a:t>
            </a:r>
            <a:endParaRPr lang="en-US" sz="1600" b="1" dirty="0"/>
          </a:p>
          <a:p>
            <a:pPr marL="742950" lvl="1" indent="-285750" algn="just"/>
            <a:r>
              <a:rPr lang="en-US" sz="1600" b="1" dirty="0" err="1" smtClean="0"/>
              <a:t>Integratio</a:t>
            </a:r>
            <a:r>
              <a:rPr lang="en-US" sz="1600" b="1" dirty="0" smtClean="0"/>
              <a:t>: </a:t>
            </a:r>
            <a:r>
              <a:rPr lang="en-US" sz="1600" b="1" dirty="0" smtClean="0">
                <a:solidFill>
                  <a:srgbClr val="FF0000"/>
                </a:solidFill>
              </a:rPr>
              <a:t>Integrate </a:t>
            </a:r>
            <a:r>
              <a:rPr lang="en-US" sz="1600" b="1" dirty="0">
                <a:solidFill>
                  <a:srgbClr val="FF0000"/>
                </a:solidFill>
              </a:rPr>
              <a:t>frontend components </a:t>
            </a:r>
            <a:r>
              <a:rPr lang="en-US" sz="1600" b="1" dirty="0"/>
              <a:t>seamlessly with backend APIs, leveraging asynchronous communication techniques to deliver real-time data updates and ensure a smooth user experience.</a:t>
            </a:r>
            <a:endParaRPr lang="en-US" sz="1600" b="1" dirty="0"/>
          </a:p>
          <a:p>
            <a:pPr marL="742950" lvl="1" indent="-285750" algn="just"/>
            <a:r>
              <a:rPr lang="en-US" sz="1600" b="1" dirty="0"/>
              <a:t>Implementation</a:t>
            </a:r>
            <a:r>
              <a:rPr lang="en-US" sz="1600" b="1" dirty="0"/>
              <a:t>: Deploy the Angular frontend on scalable cloud platforms such as AWS or Azure, implementing continuous deployment practices to streamline updates and ensure high availability and reliability.</a:t>
            </a:r>
            <a:endParaRPr lang="en-US" sz="1600" b="1" dirty="0"/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endParaRPr lang="en-US" sz="1400" dirty="0"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1550500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3C8894F-6490-8182-43BF-760678175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 to Solution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A63928-F769-36FB-BEE9-7DFDB6A95E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3BEC7-6943-1C49-BF61-63E279F16A9B}" type="slidenum">
              <a:rPr lang="en-SA" smtClean="0"/>
              <a:pPr/>
              <a:t>9</a:t>
            </a:fld>
            <a:endParaRPr lang="en-SA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0A2FAF9-44D4-A8B0-7E56-D4F0BB3DA1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 algn="just"/>
            <a:r>
              <a:rPr lang="en-US" b="1" dirty="0">
                <a:cs typeface="+mj-cs"/>
              </a:rPr>
              <a:t>P</a:t>
            </a:r>
            <a:r>
              <a:rPr lang="en-US" b="1" dirty="0" smtClean="0">
                <a:cs typeface="+mj-cs"/>
              </a:rPr>
              <a:t>roject </a:t>
            </a:r>
            <a:r>
              <a:rPr lang="en-US" b="1" dirty="0">
                <a:cs typeface="+mj-cs"/>
              </a:rPr>
              <a:t>Organization</a:t>
            </a:r>
            <a:r>
              <a:rPr lang="en-US" b="1" dirty="0" smtClean="0">
                <a:cs typeface="+mj-cs"/>
              </a:rPr>
              <a:t>:</a:t>
            </a:r>
          </a:p>
          <a:p>
            <a:pPr marL="0" indent="0" algn="just">
              <a:buNone/>
            </a:pPr>
            <a:endParaRPr lang="en-US" sz="2000" dirty="0" smtClean="0">
              <a:cs typeface="+mj-cs"/>
            </a:endParaRPr>
          </a:p>
          <a:p>
            <a:pPr marL="742950" lvl="1" indent="-285750" algn="just"/>
            <a:r>
              <a:rPr lang="en-US" b="1" dirty="0" smtClean="0">
                <a:cs typeface="+mj-cs"/>
              </a:rPr>
              <a:t>Management:</a:t>
            </a:r>
          </a:p>
          <a:p>
            <a:pPr marL="457200" lvl="1" indent="0" algn="just">
              <a:buNone/>
            </a:pPr>
            <a:r>
              <a:rPr lang="en-US" dirty="0">
                <a:cs typeface="+mj-cs"/>
              </a:rPr>
              <a:t> Efficient time management was implemented to work on both backend and frontend development.</a:t>
            </a:r>
            <a:endParaRPr lang="en-US" dirty="0">
              <a:cs typeface="+mj-cs"/>
            </a:endParaRPr>
          </a:p>
          <a:p>
            <a:pPr marL="742950" lvl="1" indent="-285750" algn="just"/>
            <a:r>
              <a:rPr lang="en-US" b="1" dirty="0">
                <a:cs typeface="+mj-cs"/>
              </a:rPr>
              <a:t>Communication</a:t>
            </a:r>
            <a:r>
              <a:rPr lang="en-US" b="1" dirty="0" smtClean="0">
                <a:cs typeface="+mj-cs"/>
              </a:rPr>
              <a:t>:</a:t>
            </a:r>
          </a:p>
          <a:p>
            <a:pPr marL="457200" lvl="1" indent="0" algn="just">
              <a:buNone/>
            </a:pPr>
            <a:r>
              <a:rPr lang="en-US" dirty="0">
                <a:cs typeface="+mj-cs"/>
              </a:rPr>
              <a:t> Scheduled regular meetings with the camp's instructor to address some issues such as technical challenges and project updates periodically.</a:t>
            </a:r>
            <a:endParaRPr lang="en-US" sz="2000" dirty="0"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0200950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DAIA">
      <a:dk1>
        <a:srgbClr val="1C345D"/>
      </a:dk1>
      <a:lt1>
        <a:srgbClr val="FFFFFF"/>
      </a:lt1>
      <a:dk2>
        <a:srgbClr val="E86851"/>
      </a:dk2>
      <a:lt2>
        <a:srgbClr val="E7E6E6"/>
      </a:lt2>
      <a:accent1>
        <a:srgbClr val="00AD8D"/>
      </a:accent1>
      <a:accent2>
        <a:srgbClr val="02C0DD"/>
      </a:accent2>
      <a:accent3>
        <a:srgbClr val="FFB447"/>
      </a:accent3>
      <a:accent4>
        <a:srgbClr val="6ABF4B"/>
      </a:accent4>
      <a:accent5>
        <a:srgbClr val="615C9C"/>
      </a:accent5>
      <a:accent6>
        <a:srgbClr val="E86851"/>
      </a:accent6>
      <a:hlink>
        <a:srgbClr val="00AD8D"/>
      </a:hlink>
      <a:folHlink>
        <a:srgbClr val="02C0DD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5694</TotalTime>
  <Words>1049</Words>
  <Application>Microsoft Office PowerPoint</Application>
  <PresentationFormat>Widescreen</PresentationFormat>
  <Paragraphs>120</Paragraphs>
  <Slides>14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☞DIODRUM ARABIC</vt:lpstr>
      <vt:lpstr>Arial</vt:lpstr>
      <vt:lpstr>Calibri</vt:lpstr>
      <vt:lpstr>DIN Next LT Arabic</vt:lpstr>
      <vt:lpstr>Times New Roman</vt:lpstr>
      <vt:lpstr>Office Theme</vt:lpstr>
      <vt:lpstr>Final Capstone Project</vt:lpstr>
      <vt:lpstr>Orientation</vt:lpstr>
      <vt:lpstr>Agenda</vt:lpstr>
      <vt:lpstr>Bootcamp Overview</vt:lpstr>
      <vt:lpstr>Project Overview</vt:lpstr>
      <vt:lpstr>Project Overview</vt:lpstr>
      <vt:lpstr>Project Overview</vt:lpstr>
      <vt:lpstr>Approach to Solution</vt:lpstr>
      <vt:lpstr>Approach to Solution</vt:lpstr>
      <vt:lpstr>Technology Used and Why? </vt:lpstr>
      <vt:lpstr>Key Learnings &amp; Outcomes</vt:lpstr>
      <vt:lpstr>Live Project Demo</vt:lpstr>
      <vt:lpstr>Questions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قالب العرض التقديمي</dc:title>
  <dc:creator>لينه خالد مراد شربينى</dc:creator>
  <cp:lastModifiedBy>Application Developer</cp:lastModifiedBy>
  <cp:revision>253</cp:revision>
  <dcterms:created xsi:type="dcterms:W3CDTF">2023-07-25T16:49:01Z</dcterms:created>
  <dcterms:modified xsi:type="dcterms:W3CDTF">2024-07-11T05:44:50Z</dcterms:modified>
</cp:coreProperties>
</file>